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PT Sans Narrow"/>
      <p:regular r:id="rId41"/>
      <p:bold r:id="rId42"/>
    </p:embeddedFont>
    <p:embeddedFont>
      <p:font typeface="Montserrat"/>
      <p:regular r:id="rId43"/>
      <p:bold r:id="rId44"/>
      <p:italic r:id="rId45"/>
      <p:boldItalic r:id="rId46"/>
    </p:embeddedFont>
    <p:embeddedFont>
      <p:font typeface="EB Garamond"/>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TSansNarrow-bold.fntdata"/><Relationship Id="rId41" Type="http://schemas.openxmlformats.org/officeDocument/2006/relationships/font" Target="fonts/PTSansNarrow-regular.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slide" Target="slides/slide31.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EBGaramond-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f2c7825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f2c7825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8be2cea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8be2ce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8be2cea9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8be2cea9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8be2cea9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8be2cea9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ac5f76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ac5f76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8be2cea9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8be2cea9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b887dab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b887dab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b887dab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b887dab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b887dab3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6b887dab3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b887dab3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b887dab3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12121"/>
                </a:solidFill>
                <a:highlight>
                  <a:srgbClr val="FFFFFF"/>
                </a:highlight>
                <a:latin typeface="Roboto"/>
                <a:ea typeface="Roboto"/>
                <a:cs typeface="Roboto"/>
                <a:sym typeface="Roboto"/>
              </a:rPr>
              <a:t>Maximum power point tracking (MPPT) is an algorithm implemented in photovoltaic (PV) inverters to continuously adjust the impedance seen by the solar array to keep the PV system operating at, or close to, the peak power point of the PV panel under varying conditions, like changing solar irradiance, temperature, and load.</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a:p>
            <a:pPr indent="-311150" lvl="0" marL="685800" rtl="0" algn="l">
              <a:lnSpc>
                <a:spcPct val="115000"/>
              </a:lnSpc>
              <a:spcBef>
                <a:spcPts val="0"/>
              </a:spcBef>
              <a:spcAft>
                <a:spcPts val="0"/>
              </a:spcAft>
              <a:buClr>
                <a:srgbClr val="212121"/>
              </a:buClr>
              <a:buSzPts val="1300"/>
              <a:buFont typeface="Roboto"/>
              <a:buAutoNum type="arabicPeriod"/>
            </a:pPr>
            <a:r>
              <a:t/>
            </a:r>
            <a:endParaRPr sz="1300">
              <a:solidFill>
                <a:srgbClr val="212121"/>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7d0d21224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7d0d21224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f328d72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6f328d72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685800" rtl="0" algn="l">
              <a:lnSpc>
                <a:spcPct val="115000"/>
              </a:lnSpc>
              <a:spcBef>
                <a:spcPts val="0"/>
              </a:spcBef>
              <a:spcAft>
                <a:spcPts val="0"/>
              </a:spcAft>
              <a:buClr>
                <a:srgbClr val="212121"/>
              </a:buClr>
              <a:buSzPts val="1300"/>
              <a:buFont typeface="Roboto"/>
              <a:buAutoNum type="arabicPeriod"/>
            </a:pPr>
            <a:r>
              <a:rPr b="1" lang="en" sz="1300">
                <a:solidFill>
                  <a:srgbClr val="212121"/>
                </a:solidFill>
                <a:highlight>
                  <a:srgbClr val="FFFFFF"/>
                </a:highlight>
                <a:latin typeface="Roboto"/>
                <a:ea typeface="Roboto"/>
                <a:cs typeface="Roboto"/>
                <a:sym typeface="Roboto"/>
              </a:rPr>
              <a:t>Perturbation and observation (P&amp;O):</a:t>
            </a:r>
            <a:r>
              <a:rPr lang="en" sz="1300">
                <a:solidFill>
                  <a:srgbClr val="212121"/>
                </a:solidFill>
                <a:highlight>
                  <a:srgbClr val="FFFFFF"/>
                </a:highlight>
                <a:latin typeface="Roboto"/>
                <a:ea typeface="Roboto"/>
                <a:cs typeface="Roboto"/>
                <a:sym typeface="Roboto"/>
              </a:rPr>
              <a:t> This algorithm perturbs the operating voltage to ensure maximum power. While there are several advanced and more optimized variants of this algorithm, a basic P&amp;O MPPT algorithm is shown below.</a:t>
            </a:r>
            <a:endParaRPr sz="1300">
              <a:solidFill>
                <a:srgbClr val="212121"/>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b887dab3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b887dab3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6b887dab3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b887dab3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6f328d72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6f328d72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b887dab3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b887dab3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6f44358f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6f44358f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ad40aa3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ad40aa3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ad40aa3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ad40aa3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ad40aa3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ad40aa3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6e4dbbab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6e4dbba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Conclusion based on the correlation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the transfert function between dc and ac power is linear.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2. dc power is indeed influenced by the ambient temperature, by the temperature of the module, by the irradiation and finally by the heat transfer between the module and the air.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3. Inverters of Plant I lost 90% of their dc power when it convert.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67d0d21224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67d0d21224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PV system is a renewable energy system which converts solar power into electricity using photovoltaic cells. </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It provides a greener,sustainable and low maintenance system to the building.</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PV converts solar energy into DC electricity, then that generated energy should be converted into AC electricity using an inverter. </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Photovoltaic systems generally consist of six individual components: </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the solar PV array </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charge controller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battery bank</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an inverter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utility meter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an electric grid. </a:t>
            </a:r>
            <a:endParaRPr>
              <a:solidFill>
                <a:srgbClr val="695D46"/>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8be2cea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8be2cea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f44358fd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6f44358fd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7d0d21224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7d0d21224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7f3511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7f3511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f2c782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f2c782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hardware components are shown above individually together with the actuators.</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Different forms of communication between hardware components are not necessary here</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SCADA system is utilized for monitoring and all the controlling.</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actuators can be controlled by sending sensor data to the SCADA system and receiving control signals in return.</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Only MQTT is required to interact with SCADA in order to send sensor data and receive control signals to operate actuators.</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None/>
            </a:pPr>
            <a:r>
              <a:rPr lang="en">
                <a:solidFill>
                  <a:schemeClr val="dk1"/>
                </a:solidFill>
                <a:latin typeface="EB Garamond"/>
                <a:ea typeface="EB Garamond"/>
                <a:cs typeface="EB Garamond"/>
                <a:sym typeface="EB Garamond"/>
              </a:rPr>
              <a:t> For MQTT connection separate circuitry with ESP8266 IC is used. </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None/>
            </a:pPr>
            <a:r>
              <a:rPr lang="en">
                <a:solidFill>
                  <a:schemeClr val="dk1"/>
                </a:solidFill>
                <a:latin typeface="EB Garamond"/>
                <a:ea typeface="EB Garamond"/>
                <a:cs typeface="EB Garamond"/>
                <a:sym typeface="EB Garamond"/>
              </a:rPr>
              <a:t>The SCADA system processes the sensor data that was received over MQTT, and then sends back the control decisions to the MQTT server.</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ESP8266 IC which is connected to the actuators can read the published messages through relevant subscribed topics and generate the corresponding control signals.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7d0d21224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7d0d21224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f328d7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f328d7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f2c7825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f2c7825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jinkosolar.com.au/wp-content/uploads/2019/03/Eagle-JKM275-295M-60-V-A2-EN.pdf"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187063"/>
            <a:ext cx="7136700" cy="2272800"/>
          </a:xfrm>
          <a:prstGeom prst="rect">
            <a:avLst/>
          </a:prstGeom>
        </p:spPr>
        <p:txBody>
          <a:bodyPr anchorCtr="0" anchor="b" bIns="91425" lIns="91425" spcFirstLastPara="1" rIns="91425" wrap="square" tIns="91425">
            <a:normAutofit/>
          </a:bodyPr>
          <a:lstStyle/>
          <a:p>
            <a:pPr indent="0" lvl="0" marL="0" rtl="0" algn="ctr">
              <a:lnSpc>
                <a:spcPct val="90000"/>
              </a:lnSpc>
              <a:spcBef>
                <a:spcPts val="0"/>
              </a:spcBef>
              <a:spcAft>
                <a:spcPts val="0"/>
              </a:spcAft>
              <a:buNone/>
            </a:pPr>
            <a:r>
              <a:rPr b="0" lang="en" sz="1700">
                <a:solidFill>
                  <a:srgbClr val="000000"/>
                </a:solidFill>
                <a:latin typeface="EB Garamond"/>
                <a:ea typeface="EB Garamond"/>
                <a:cs typeface="EB Garamond"/>
                <a:sym typeface="EB Garamond"/>
              </a:rPr>
              <a:t>CO326 </a:t>
            </a:r>
            <a:endParaRPr b="0" sz="17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b="0" lang="en" sz="1700">
                <a:solidFill>
                  <a:srgbClr val="000000"/>
                </a:solidFill>
                <a:latin typeface="EB Garamond"/>
                <a:ea typeface="EB Garamond"/>
                <a:cs typeface="EB Garamond"/>
                <a:sym typeface="EB Garamond"/>
              </a:rPr>
              <a:t>Computer Systems Engineering: Industrial Networks </a:t>
            </a:r>
            <a:endParaRPr b="0" sz="17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lang="en" sz="2500">
                <a:solidFill>
                  <a:srgbClr val="000000"/>
                </a:solidFill>
                <a:latin typeface="EB Garamond"/>
                <a:ea typeface="EB Garamond"/>
                <a:cs typeface="EB Garamond"/>
                <a:sym typeface="EB Garamond"/>
              </a:rPr>
              <a:t>Smart Building Project: </a:t>
            </a:r>
            <a:endParaRPr sz="25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lang="en" sz="2500">
                <a:solidFill>
                  <a:srgbClr val="000000"/>
                </a:solidFill>
                <a:latin typeface="EB Garamond"/>
                <a:ea typeface="EB Garamond"/>
                <a:cs typeface="EB Garamond"/>
                <a:sym typeface="EB Garamond"/>
              </a:rPr>
              <a:t>Group F (Photovoltaic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09850" y="409000"/>
            <a:ext cx="75207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 Digital to Analog Converter </a:t>
            </a:r>
            <a:endParaRPr/>
          </a:p>
          <a:p>
            <a:pPr indent="0" lvl="0" marL="0" rtl="0" algn="l">
              <a:spcBef>
                <a:spcPts val="0"/>
              </a:spcBef>
              <a:spcAft>
                <a:spcPts val="0"/>
              </a:spcAft>
              <a:buNone/>
            </a:pPr>
            <a:r>
              <a:t/>
            </a:r>
            <a:endParaRPr/>
          </a:p>
        </p:txBody>
      </p:sp>
      <p:sp>
        <p:nvSpPr>
          <p:cNvPr id="127" name="Google Shape;127;p22"/>
          <p:cNvSpPr txBox="1"/>
          <p:nvPr>
            <p:ph idx="1" type="body"/>
          </p:nvPr>
        </p:nvSpPr>
        <p:spPr>
          <a:xfrm>
            <a:off x="311700" y="1194900"/>
            <a:ext cx="4538100" cy="31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Montserrat"/>
                <a:ea typeface="Montserrat"/>
                <a:cs typeface="Montserrat"/>
                <a:sym typeface="Montserrat"/>
              </a:rPr>
              <a:t>The DC to AC converter is used to convert the DC power stored in the battery to AC to be directed to the AC loads in the smart house.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100">
                <a:solidFill>
                  <a:srgbClr val="000000"/>
                </a:solidFill>
                <a:latin typeface="Montserrat"/>
                <a:ea typeface="Montserrat"/>
                <a:cs typeface="Montserrat"/>
                <a:sym typeface="Montserrat"/>
              </a:rPr>
              <a:t>A transformer coil system &amp; a switch is the simple circuit used for an inverter. A typical transformer can be connected toward the DC </a:t>
            </a:r>
            <a:r>
              <a:rPr lang="en" sz="1100">
                <a:solidFill>
                  <a:srgbClr val="000000"/>
                </a:solidFill>
                <a:latin typeface="Montserrat"/>
                <a:ea typeface="Montserrat"/>
                <a:cs typeface="Montserrat"/>
                <a:sym typeface="Montserrat"/>
              </a:rPr>
              <a:t>signal</a:t>
            </a:r>
            <a:r>
              <a:rPr lang="en" sz="1100">
                <a:solidFill>
                  <a:srgbClr val="000000"/>
                </a:solidFill>
                <a:latin typeface="Montserrat"/>
                <a:ea typeface="Montserrat"/>
                <a:cs typeface="Montserrat"/>
                <a:sym typeface="Montserrat"/>
              </a:rPr>
              <a:t> input through a switch to oscillate back quickly.</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100">
                <a:solidFill>
                  <a:srgbClr val="000000"/>
                </a:solidFill>
                <a:latin typeface="Montserrat"/>
                <a:ea typeface="Montserrat"/>
                <a:cs typeface="Montserrat"/>
                <a:sym typeface="Montserrat"/>
              </a:rPr>
              <a:t>Due to the current flow in bi-directional in the primary coil of the transformer, an alternating current signal is an output throughout the secondary coils. </a:t>
            </a:r>
            <a:endParaRPr sz="1100">
              <a:solidFill>
                <a:srgbClr val="000000"/>
              </a:solidFill>
              <a:latin typeface="Montserrat"/>
              <a:ea typeface="Montserrat"/>
              <a:cs typeface="Montserrat"/>
              <a:sym typeface="Montserrat"/>
            </a:endParaRPr>
          </a:p>
        </p:txBody>
      </p:sp>
      <p:pic>
        <p:nvPicPr>
          <p:cNvPr id="128" name="Google Shape;128;p22"/>
          <p:cNvPicPr preferRelativeResize="0"/>
          <p:nvPr/>
        </p:nvPicPr>
        <p:blipFill>
          <a:blip r:embed="rId3">
            <a:alphaModFix/>
          </a:blip>
          <a:stretch>
            <a:fillRect/>
          </a:stretch>
        </p:blipFill>
        <p:spPr>
          <a:xfrm>
            <a:off x="7033525" y="1264025"/>
            <a:ext cx="165327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593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Sensors and Actuators </a:t>
            </a:r>
            <a:endParaRPr sz="3200"/>
          </a:p>
        </p:txBody>
      </p:sp>
      <p:sp>
        <p:nvSpPr>
          <p:cNvPr id="134" name="Google Shape;134;p23"/>
          <p:cNvSpPr txBox="1"/>
          <p:nvPr>
            <p:ph idx="1" type="body"/>
          </p:nvPr>
        </p:nvSpPr>
        <p:spPr>
          <a:xfrm>
            <a:off x="311700" y="1101050"/>
            <a:ext cx="8520600" cy="3468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en" sz="1300">
                <a:latin typeface="Montserrat"/>
                <a:ea typeface="Montserrat"/>
                <a:cs typeface="Montserrat"/>
                <a:sym typeface="Montserrat"/>
              </a:rPr>
              <a:t>Sensors </a:t>
            </a:r>
            <a:endParaRPr b="1" sz="13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PV Voltage Sensor - Hiletgo Voltage Detection Module</a:t>
            </a:r>
            <a:r>
              <a:rPr lang="en" sz="1100">
                <a:latin typeface="Montserrat"/>
                <a:ea typeface="Montserrat"/>
                <a:cs typeface="Montserrat"/>
                <a:sym typeface="Montserrat"/>
              </a:rPr>
              <a:t>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PV Current Sensor </a:t>
            </a:r>
            <a:r>
              <a:rPr lang="en" sz="1100">
                <a:latin typeface="Montserrat"/>
                <a:ea typeface="Montserrat"/>
                <a:cs typeface="Montserrat"/>
                <a:sym typeface="Montserrat"/>
              </a:rPr>
              <a:t>ACS712 Current Sensor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Battery Current Sensor </a:t>
            </a:r>
            <a:r>
              <a:rPr lang="en" sz="1100">
                <a:latin typeface="Montserrat"/>
                <a:ea typeface="Montserrat"/>
                <a:cs typeface="Montserrat"/>
                <a:sym typeface="Montserrat"/>
              </a:rPr>
              <a:t>ACS712 Current Sensor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Battery Voltage Sensor Hiletgo Voltage Detection Module(simulated)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Smart Meter </a:t>
            </a:r>
            <a:r>
              <a:rPr lang="en" sz="1100">
                <a:latin typeface="Montserrat"/>
                <a:ea typeface="Montserrat"/>
                <a:cs typeface="Montserrat"/>
                <a:sym typeface="Montserrat"/>
              </a:rPr>
              <a:t>ACS712 Current Sensor(Implemented)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Actuators </a:t>
            </a:r>
            <a:endParaRPr b="1" sz="13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Switch 1 - Relay 5v 1-channel Relay(Simulated)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Switch 2 - Relay 5v 1-Channel Relay(Implemented)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a:t>
            </a:r>
            <a:endParaRPr sz="1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593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Sensors and Actuators</a:t>
            </a:r>
            <a:endParaRPr sz="3200"/>
          </a:p>
        </p:txBody>
      </p:sp>
      <p:pic>
        <p:nvPicPr>
          <p:cNvPr id="140" name="Google Shape;140;p24"/>
          <p:cNvPicPr preferRelativeResize="0"/>
          <p:nvPr/>
        </p:nvPicPr>
        <p:blipFill>
          <a:blip r:embed="rId3">
            <a:alphaModFix/>
          </a:blip>
          <a:stretch>
            <a:fillRect/>
          </a:stretch>
        </p:blipFill>
        <p:spPr>
          <a:xfrm>
            <a:off x="6895550" y="76200"/>
            <a:ext cx="2172250" cy="1086125"/>
          </a:xfrm>
          <a:prstGeom prst="rect">
            <a:avLst/>
          </a:prstGeom>
          <a:noFill/>
          <a:ln>
            <a:noFill/>
          </a:ln>
        </p:spPr>
      </p:pic>
      <p:sp>
        <p:nvSpPr>
          <p:cNvPr id="141" name="Google Shape;141;p24"/>
          <p:cNvSpPr txBox="1"/>
          <p:nvPr>
            <p:ph idx="1" type="body"/>
          </p:nvPr>
        </p:nvSpPr>
        <p:spPr>
          <a:xfrm>
            <a:off x="311700" y="1101050"/>
            <a:ext cx="8520600" cy="346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latin typeface="Montserrat"/>
                <a:ea typeface="Montserrat"/>
                <a:cs typeface="Montserrat"/>
                <a:sym typeface="Montserrat"/>
              </a:rPr>
              <a:t>ACS712 Current Sensor </a:t>
            </a:r>
            <a:endParaRPr b="1" sz="1500">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This sensor is connected in series nature to the AC connection, Which Indicated the Current Availability in the grid.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The Sensor value is read through the analog pin (A0) of ESP8266 IC</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ESP8266 is connected to the Node-red Server through wifi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After processing the data itself within the ESP8266 the current availability signal is send to the node red server via MQTT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Advantages </a:t>
            </a:r>
            <a:endParaRPr b="1" sz="13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Use the Principle of Hall effect therefore the DC components are isolated from the AC Components</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Can be used for both AC and DC </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Low Noise and Low Resistance  </a:t>
            </a:r>
            <a:endParaRPr sz="1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311700" y="1101050"/>
            <a:ext cx="8520600" cy="385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rgbClr val="695D46"/>
                </a:solidFill>
                <a:latin typeface="Montserrat"/>
                <a:ea typeface="Montserrat"/>
                <a:cs typeface="Montserrat"/>
                <a:sym typeface="Montserrat"/>
              </a:rPr>
              <a:t>Hiletgo Voltage Detection Module </a:t>
            </a:r>
            <a:endParaRPr b="1" sz="1500">
              <a:solidFill>
                <a:srgbClr val="695D46"/>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solidFill>
                <a:srgbClr val="695D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303030"/>
                </a:solidFill>
                <a:highlight>
                  <a:srgbClr val="FFFFFF"/>
                </a:highlight>
                <a:latin typeface="Montserrat"/>
                <a:ea typeface="Montserrat"/>
                <a:cs typeface="Montserrat"/>
                <a:sym typeface="Montserrat"/>
              </a:rPr>
              <a:t>Voltage Detection Sensor Module is a simple and very useful module that uses a potential divider to reduce any input voltage by a factor of 5. This allows us to use the Analog input pin of a microcontroller to monitor voltages higher than it capable of sensing. For example, with a 0V - 5V Analog input range, you are able to measure a voltage up to 25V. This module also includes convenient screw terminals for easy and secure connections of a wire.</a:t>
            </a:r>
            <a:endParaRPr b="1" sz="1100">
              <a:solidFill>
                <a:srgbClr val="695D46"/>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solidFill>
                <a:srgbClr val="695D46"/>
              </a:solidFill>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Advantages and Specifications </a:t>
            </a:r>
            <a:r>
              <a:rPr lang="en" sz="1100">
                <a:latin typeface="Montserrat"/>
                <a:ea typeface="Montserrat"/>
                <a:cs typeface="Montserrat"/>
                <a:sym typeface="Montserrat"/>
              </a:rPr>
              <a:t> </a:t>
            </a:r>
            <a:endParaRPr sz="1200">
              <a:solidFill>
                <a:srgbClr val="303030"/>
              </a:solidFill>
              <a:highlight>
                <a:srgbClr val="FFFFFF"/>
              </a:highlight>
              <a:latin typeface="Roboto"/>
              <a:ea typeface="Roboto"/>
              <a:cs typeface="Roboto"/>
              <a:sym typeface="Roboto"/>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Input Voltage Level 0-25v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Voltage Detection Range:  0.02445 to 25</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Analog Voltage Resolution: 0.00489V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Needs no external components</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Easy to use with Microcontrollers</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Dimensions: 4 × 3 × 2 cm</a:t>
            </a:r>
            <a:endParaRPr sz="1100">
              <a:latin typeface="Montserrat"/>
              <a:ea typeface="Montserrat"/>
              <a:cs typeface="Montserrat"/>
              <a:sym typeface="Montserrat"/>
            </a:endParaRPr>
          </a:p>
        </p:txBody>
      </p:sp>
      <p:sp>
        <p:nvSpPr>
          <p:cNvPr id="147" name="Google Shape;147;p25"/>
          <p:cNvSpPr txBox="1"/>
          <p:nvPr>
            <p:ph type="title"/>
          </p:nvPr>
        </p:nvSpPr>
        <p:spPr>
          <a:xfrm>
            <a:off x="159300" y="2926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 Sensors and Actuators</a:t>
            </a:r>
            <a:endParaRPr sz="3200"/>
          </a:p>
        </p:txBody>
      </p:sp>
      <p:pic>
        <p:nvPicPr>
          <p:cNvPr id="148" name="Google Shape;148;p25"/>
          <p:cNvPicPr preferRelativeResize="0"/>
          <p:nvPr/>
        </p:nvPicPr>
        <p:blipFill>
          <a:blip r:embed="rId3">
            <a:alphaModFix/>
          </a:blip>
          <a:stretch>
            <a:fillRect/>
          </a:stretch>
        </p:blipFill>
        <p:spPr>
          <a:xfrm>
            <a:off x="7370875" y="0"/>
            <a:ext cx="1773125" cy="165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159300" y="2926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 Sensors and Actuators</a:t>
            </a:r>
            <a:endParaRPr sz="3200"/>
          </a:p>
        </p:txBody>
      </p:sp>
      <p:sp>
        <p:nvSpPr>
          <p:cNvPr id="154" name="Google Shape;154;p26"/>
          <p:cNvSpPr txBox="1"/>
          <p:nvPr>
            <p:ph idx="1" type="body"/>
          </p:nvPr>
        </p:nvSpPr>
        <p:spPr>
          <a:xfrm>
            <a:off x="311700" y="1101050"/>
            <a:ext cx="8520600" cy="385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300">
                <a:solidFill>
                  <a:srgbClr val="695D46"/>
                </a:solidFill>
                <a:latin typeface="Montserrat"/>
                <a:ea typeface="Montserrat"/>
                <a:cs typeface="Montserrat"/>
                <a:sym typeface="Montserrat"/>
              </a:rPr>
              <a:t>5V 1-Channel Relay</a:t>
            </a:r>
            <a:r>
              <a:rPr lang="en" sz="1100">
                <a:solidFill>
                  <a:srgbClr val="695D46"/>
                </a:solidFill>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lnSpc>
                <a:spcPct val="100000"/>
              </a:lnSpc>
              <a:spcBef>
                <a:spcPts val="0"/>
              </a:spcBef>
              <a:spcAft>
                <a:spcPts val="0"/>
              </a:spcAft>
              <a:buNone/>
            </a:pPr>
            <a:r>
              <a:t/>
            </a:r>
            <a:endParaRPr sz="1100">
              <a:latin typeface="Montserrat"/>
              <a:ea typeface="Montserrat"/>
              <a:cs typeface="Montserrat"/>
              <a:sym typeface="Montserrat"/>
            </a:endParaRPr>
          </a:p>
          <a:p>
            <a:pPr indent="0" lvl="0" marL="0" rtl="0" algn="just">
              <a:spcBef>
                <a:spcPts val="500"/>
              </a:spcBef>
              <a:spcAft>
                <a:spcPts val="0"/>
              </a:spcAft>
              <a:buNone/>
            </a:pPr>
            <a:r>
              <a:rPr lang="en" sz="1100">
                <a:solidFill>
                  <a:srgbClr val="000000"/>
                </a:solidFill>
                <a:highlight>
                  <a:srgbClr val="FFFFFF"/>
                </a:highlight>
                <a:latin typeface="Montserrat"/>
                <a:ea typeface="Montserrat"/>
                <a:cs typeface="Montserrat"/>
                <a:sym typeface="Montserrat"/>
              </a:rPr>
              <a:t>The single-channel relay module contains components that make switching and connection easier and act as indicators to show if the module is powered and if the relay is active.</a:t>
            </a:r>
            <a:endParaRPr sz="1100">
              <a:solidFill>
                <a:srgbClr val="000000"/>
              </a:solidFill>
              <a:highlight>
                <a:srgbClr val="FFFFFF"/>
              </a:highlight>
              <a:latin typeface="Montserrat"/>
              <a:ea typeface="Montserrat"/>
              <a:cs typeface="Montserrat"/>
              <a:sym typeface="Montserrat"/>
            </a:endParaRPr>
          </a:p>
          <a:p>
            <a:pPr indent="-298450" lvl="0" marL="457200" rtl="0" algn="l">
              <a:spcBef>
                <a:spcPts val="800"/>
              </a:spcBef>
              <a:spcAft>
                <a:spcPts val="0"/>
              </a:spcAft>
              <a:buClr>
                <a:srgbClr val="000000"/>
              </a:buClr>
              <a:buSzPts val="1100"/>
              <a:buFont typeface="Montserrat"/>
              <a:buChar char="●"/>
            </a:pPr>
            <a:r>
              <a:rPr lang="en" sz="1100">
                <a:solidFill>
                  <a:srgbClr val="303030"/>
                </a:solidFill>
                <a:highlight>
                  <a:srgbClr val="FFFFFF"/>
                </a:highlight>
                <a:latin typeface="Montserrat"/>
                <a:ea typeface="Montserrat"/>
                <a:cs typeface="Montserrat"/>
                <a:sym typeface="Montserrat"/>
              </a:rPr>
              <a:t>Supply voltage - 3.7V to 6V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Relay maximum contact voltage - 250VAC or 30VDC</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Relay maximum current - 10A</a:t>
            </a:r>
            <a:endParaRPr sz="1100">
              <a:solidFill>
                <a:srgbClr val="30303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100">
              <a:solidFill>
                <a:srgbClr val="303030"/>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This relay is used in both the switches</a:t>
            </a:r>
            <a:endParaRPr sz="1100">
              <a:solidFill>
                <a:srgbClr val="303030"/>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First Switch is there to charge the  Battery </a:t>
            </a:r>
            <a:endParaRPr sz="1100">
              <a:solidFill>
                <a:srgbClr val="303030"/>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Second  Switch is used to switch between the battery power and grid power</a:t>
            </a:r>
            <a:endParaRPr sz="1100">
              <a:solidFill>
                <a:srgbClr val="303030"/>
              </a:solidFill>
              <a:highlight>
                <a:srgbClr val="FFFFFF"/>
              </a:highlight>
              <a:latin typeface="Montserrat"/>
              <a:ea typeface="Montserrat"/>
              <a:cs typeface="Montserrat"/>
              <a:sym typeface="Montserrat"/>
            </a:endParaRPr>
          </a:p>
          <a:p>
            <a:pPr indent="0" lvl="0" marL="0" rtl="0" algn="just">
              <a:spcBef>
                <a:spcPts val="500"/>
              </a:spcBef>
              <a:spcAft>
                <a:spcPts val="800"/>
              </a:spcAft>
              <a:buNone/>
            </a:pPr>
            <a:r>
              <a:t/>
            </a:r>
            <a:endParaRPr sz="1100">
              <a:solidFill>
                <a:srgbClr val="000000"/>
              </a:solidFill>
              <a:highlight>
                <a:srgbClr val="FFFFFF"/>
              </a:highlight>
              <a:latin typeface="Montserrat"/>
              <a:ea typeface="Montserrat"/>
              <a:cs typeface="Montserrat"/>
              <a:sym typeface="Montserrat"/>
            </a:endParaRPr>
          </a:p>
        </p:txBody>
      </p:sp>
      <p:pic>
        <p:nvPicPr>
          <p:cNvPr id="155" name="Google Shape;155;p26"/>
          <p:cNvPicPr preferRelativeResize="0"/>
          <p:nvPr/>
        </p:nvPicPr>
        <p:blipFill>
          <a:blip r:embed="rId3">
            <a:alphaModFix/>
          </a:blip>
          <a:stretch>
            <a:fillRect/>
          </a:stretch>
        </p:blipFill>
        <p:spPr>
          <a:xfrm>
            <a:off x="5636375" y="1371600"/>
            <a:ext cx="3364751" cy="224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69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a:t>
            </a:r>
            <a:r>
              <a:rPr lang="en" sz="3200"/>
              <a:t>Taking decisions using SCADA</a:t>
            </a:r>
            <a:endParaRPr sz="3200"/>
          </a:p>
        </p:txBody>
      </p:sp>
      <p:sp>
        <p:nvSpPr>
          <p:cNvPr id="161" name="Google Shape;161;p27"/>
          <p:cNvSpPr txBox="1"/>
          <p:nvPr>
            <p:ph idx="1" type="body"/>
          </p:nvPr>
        </p:nvSpPr>
        <p:spPr>
          <a:xfrm>
            <a:off x="311700" y="3285450"/>
            <a:ext cx="8520600" cy="1864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100">
                <a:latin typeface="Montserrat"/>
                <a:ea typeface="Montserrat"/>
                <a:cs typeface="Montserrat"/>
                <a:sym typeface="Montserrat"/>
              </a:rPr>
              <a:t>PV Current Sensor,PV Voltage Sensor,Battery Current Sensor and BT Voltage Sensor are simulated using a python script and those data are injected into SCADA,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In the real world MPPT(Maximum Power Point Tracking) is the mechanism that is used to charge the </a:t>
            </a:r>
            <a:r>
              <a:rPr lang="en" sz="1100">
                <a:latin typeface="Montserrat"/>
                <a:ea typeface="Montserrat"/>
                <a:cs typeface="Montserrat"/>
                <a:sym typeface="Montserrat"/>
              </a:rPr>
              <a:t>battery</a:t>
            </a:r>
            <a:r>
              <a:rPr lang="en" sz="1100">
                <a:latin typeface="Montserrat"/>
                <a:ea typeface="Montserrat"/>
                <a:cs typeface="Montserrat"/>
                <a:sym typeface="Montserrat"/>
              </a:rPr>
              <a:t>.(in Prototyping PWM Charge </a:t>
            </a:r>
            <a:r>
              <a:rPr lang="en" sz="1100">
                <a:latin typeface="Montserrat"/>
                <a:ea typeface="Montserrat"/>
                <a:cs typeface="Montserrat"/>
                <a:sym typeface="Montserrat"/>
              </a:rPr>
              <a:t>Controller</a:t>
            </a:r>
            <a:r>
              <a:rPr lang="en" sz="1100">
                <a:latin typeface="Montserrat"/>
                <a:ea typeface="Montserrat"/>
                <a:cs typeface="Montserrat"/>
                <a:sym typeface="Montserrat"/>
              </a:rPr>
              <a:t> Algorithm is used)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According to that </a:t>
            </a:r>
            <a:r>
              <a:rPr lang="en" sz="1100">
                <a:latin typeface="Montserrat"/>
                <a:ea typeface="Montserrat"/>
                <a:cs typeface="Montserrat"/>
                <a:sym typeface="Montserrat"/>
              </a:rPr>
              <a:t>mechanism</a:t>
            </a:r>
            <a:r>
              <a:rPr lang="en" sz="1100">
                <a:latin typeface="Montserrat"/>
                <a:ea typeface="Montserrat"/>
                <a:cs typeface="Montserrat"/>
                <a:sym typeface="Montserrat"/>
              </a:rPr>
              <a:t> the charging of battery is done.</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Switch 1 is used to charge the battery.</a:t>
            </a:r>
            <a:endParaRPr sz="1100">
              <a:latin typeface="Montserrat"/>
              <a:ea typeface="Montserrat"/>
              <a:cs typeface="Montserrat"/>
              <a:sym typeface="Montserrat"/>
            </a:endParaRPr>
          </a:p>
        </p:txBody>
      </p:sp>
      <p:pic>
        <p:nvPicPr>
          <p:cNvPr id="162" name="Google Shape;162;p27"/>
          <p:cNvPicPr preferRelativeResize="0"/>
          <p:nvPr/>
        </p:nvPicPr>
        <p:blipFill>
          <a:blip r:embed="rId3">
            <a:alphaModFix/>
          </a:blip>
          <a:stretch>
            <a:fillRect/>
          </a:stretch>
        </p:blipFill>
        <p:spPr>
          <a:xfrm>
            <a:off x="647700" y="595324"/>
            <a:ext cx="7477699" cy="268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311700" y="3133050"/>
            <a:ext cx="8520600" cy="1864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100">
                <a:latin typeface="Montserrat"/>
                <a:ea typeface="Montserrat"/>
                <a:cs typeface="Montserrat"/>
                <a:sym typeface="Montserrat"/>
              </a:rPr>
              <a:t>Switch 2 is used to </a:t>
            </a:r>
            <a:r>
              <a:rPr lang="en" sz="1100">
                <a:latin typeface="Montserrat"/>
                <a:ea typeface="Montserrat"/>
                <a:cs typeface="Montserrat"/>
                <a:sym typeface="Montserrat"/>
              </a:rPr>
              <a:t>switch</a:t>
            </a:r>
            <a:r>
              <a:rPr lang="en" sz="1100">
                <a:latin typeface="Montserrat"/>
                <a:ea typeface="Montserrat"/>
                <a:cs typeface="Montserrat"/>
                <a:sym typeface="Montserrat"/>
              </a:rPr>
              <a:t> between the battery power and grid power,</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Battery ready is generated by a python script running on a thread,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Smart Meter reading is taken using the </a:t>
            </a:r>
            <a:r>
              <a:rPr lang="en" sz="1100">
                <a:latin typeface="Montserrat"/>
                <a:ea typeface="Montserrat"/>
                <a:cs typeface="Montserrat"/>
                <a:sym typeface="Montserrat"/>
              </a:rPr>
              <a:t>ACS712</a:t>
            </a:r>
            <a:r>
              <a:rPr lang="en" sz="1100">
                <a:latin typeface="Montserrat"/>
                <a:ea typeface="Montserrat"/>
                <a:cs typeface="Montserrat"/>
                <a:sym typeface="Montserrat"/>
              </a:rPr>
              <a:t> current sensor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Those two inputs are used to determine the output of switching between battery power and grid power</a:t>
            </a:r>
            <a:endParaRPr sz="1100">
              <a:latin typeface="Montserrat"/>
              <a:ea typeface="Montserrat"/>
              <a:cs typeface="Montserrat"/>
              <a:sym typeface="Montserrat"/>
            </a:endParaRPr>
          </a:p>
        </p:txBody>
      </p:sp>
      <p:pic>
        <p:nvPicPr>
          <p:cNvPr id="168" name="Google Shape;168;p28"/>
          <p:cNvPicPr preferRelativeResize="0"/>
          <p:nvPr/>
        </p:nvPicPr>
        <p:blipFill>
          <a:blip r:embed="rId3">
            <a:alphaModFix/>
          </a:blip>
          <a:stretch>
            <a:fillRect/>
          </a:stretch>
        </p:blipFill>
        <p:spPr>
          <a:xfrm>
            <a:off x="633925" y="663550"/>
            <a:ext cx="7741175" cy="2414009"/>
          </a:xfrm>
          <a:prstGeom prst="rect">
            <a:avLst/>
          </a:prstGeom>
          <a:noFill/>
          <a:ln>
            <a:noFill/>
          </a:ln>
        </p:spPr>
      </p:pic>
      <p:sp>
        <p:nvSpPr>
          <p:cNvPr id="169" name="Google Shape;169;p28"/>
          <p:cNvSpPr txBox="1"/>
          <p:nvPr>
            <p:ph type="title"/>
          </p:nvPr>
        </p:nvSpPr>
        <p:spPr>
          <a:xfrm>
            <a:off x="69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Taking decisions using SCADA</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a:t>
            </a:r>
            <a:r>
              <a:rPr lang="en" sz="3200"/>
              <a:t>Displaying Data in SCADA </a:t>
            </a:r>
            <a:endParaRPr sz="3200"/>
          </a:p>
        </p:txBody>
      </p:sp>
      <p:pic>
        <p:nvPicPr>
          <p:cNvPr id="175" name="Google Shape;175;p29"/>
          <p:cNvPicPr preferRelativeResize="0"/>
          <p:nvPr/>
        </p:nvPicPr>
        <p:blipFill rotWithShape="1">
          <a:blip r:embed="rId3">
            <a:alphaModFix/>
          </a:blip>
          <a:srcRect b="60286" l="56795" r="12273" t="19270"/>
          <a:stretch/>
        </p:blipFill>
        <p:spPr>
          <a:xfrm>
            <a:off x="4687800" y="1900675"/>
            <a:ext cx="3096407" cy="1280675"/>
          </a:xfrm>
          <a:prstGeom prst="rect">
            <a:avLst/>
          </a:prstGeom>
          <a:noFill/>
          <a:ln>
            <a:noFill/>
          </a:ln>
        </p:spPr>
      </p:pic>
      <p:pic>
        <p:nvPicPr>
          <p:cNvPr id="176" name="Google Shape;176;p29"/>
          <p:cNvPicPr preferRelativeResize="0"/>
          <p:nvPr/>
        </p:nvPicPr>
        <p:blipFill rotWithShape="1">
          <a:blip r:embed="rId3">
            <a:alphaModFix/>
          </a:blip>
          <a:srcRect b="25056" l="26337" r="44498" t="19532"/>
          <a:stretch/>
        </p:blipFill>
        <p:spPr>
          <a:xfrm>
            <a:off x="961225" y="1037925"/>
            <a:ext cx="2943800" cy="349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Taking Control action using the SCADA  </a:t>
            </a:r>
            <a:endParaRPr sz="3200"/>
          </a:p>
        </p:txBody>
      </p:sp>
      <p:sp>
        <p:nvSpPr>
          <p:cNvPr id="182" name="Google Shape;182;p30"/>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We have two modes in the SCADA </a:t>
            </a:r>
            <a:endParaRPr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Auto mode</a:t>
            </a:r>
            <a:endParaRPr b="1"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Manual mode</a:t>
            </a: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In the Auto mode all the actions happen automatically but when the battery level is less than 60% we can use the manual mode to operate with the battery as well.</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In the manual mode the battery can either</a:t>
            </a:r>
            <a:endParaRPr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Connected </a:t>
            </a:r>
            <a:endParaRPr b="1"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Disconnected</a:t>
            </a:r>
            <a:endParaRPr b="1"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83" name="Google Shape;183;p30"/>
          <p:cNvPicPr preferRelativeResize="0"/>
          <p:nvPr/>
        </p:nvPicPr>
        <p:blipFill rotWithShape="1">
          <a:blip r:embed="rId3">
            <a:alphaModFix/>
          </a:blip>
          <a:srcRect b="36062" l="56796" r="12666" t="38455"/>
          <a:stretch/>
        </p:blipFill>
        <p:spPr>
          <a:xfrm>
            <a:off x="5693800" y="1503875"/>
            <a:ext cx="3000875" cy="15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a:t>
            </a:r>
            <a:r>
              <a:rPr lang="en" sz="3200"/>
              <a:t>rocess Optimization and algorithms</a:t>
            </a:r>
            <a:endParaRPr sz="3200"/>
          </a:p>
        </p:txBody>
      </p:sp>
      <p:pic>
        <p:nvPicPr>
          <p:cNvPr id="189" name="Google Shape;189;p31"/>
          <p:cNvPicPr preferRelativeResize="0"/>
          <p:nvPr/>
        </p:nvPicPr>
        <p:blipFill rotWithShape="1">
          <a:blip r:embed="rId3">
            <a:alphaModFix/>
          </a:blip>
          <a:srcRect b="74278" l="0" r="0" t="0"/>
          <a:stretch/>
        </p:blipFill>
        <p:spPr>
          <a:xfrm>
            <a:off x="820412" y="1253825"/>
            <a:ext cx="7503175" cy="298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Flow </a:t>
            </a:r>
            <a:endParaRPr/>
          </a:p>
        </p:txBody>
      </p:sp>
      <p:sp>
        <p:nvSpPr>
          <p:cNvPr id="72" name="Google Shape;72;p14"/>
          <p:cNvSpPr txBox="1"/>
          <p:nvPr>
            <p:ph idx="1" type="body"/>
          </p:nvPr>
        </p:nvSpPr>
        <p:spPr>
          <a:xfrm>
            <a:off x="311700" y="1032550"/>
            <a:ext cx="8520600" cy="3995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Introduction</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High-Level Overview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Hybrid Inverter - The Black Box</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Our Design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Components </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PV Cell</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Battery Pack</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MPPT Charge Controller</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Digital to Analog Converter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Sensors and Actuators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Taking Decisions using SCADA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Displaying Data on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Taking Control Action Using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Process Optimization and Control algorithms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Storage and Database Implementation</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Displaying Data from Database in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Data analysis and predictions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Prototype Presentation </a:t>
            </a:r>
            <a:endParaRPr sz="12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Process Optimization and algorithms</a:t>
            </a:r>
            <a:endParaRPr sz="3200"/>
          </a:p>
        </p:txBody>
      </p:sp>
      <p:sp>
        <p:nvSpPr>
          <p:cNvPr id="195" name="Google Shape;195;p32"/>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Switch 1</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96" name="Google Shape;196;p32"/>
          <p:cNvPicPr preferRelativeResize="0"/>
          <p:nvPr/>
        </p:nvPicPr>
        <p:blipFill>
          <a:blip r:embed="rId3">
            <a:alphaModFix/>
          </a:blip>
          <a:stretch>
            <a:fillRect/>
          </a:stretch>
        </p:blipFill>
        <p:spPr>
          <a:xfrm>
            <a:off x="568000" y="1382400"/>
            <a:ext cx="3297800" cy="3070165"/>
          </a:xfrm>
          <a:prstGeom prst="rect">
            <a:avLst/>
          </a:prstGeom>
          <a:noFill/>
          <a:ln>
            <a:noFill/>
          </a:ln>
        </p:spPr>
      </p:pic>
      <p:sp>
        <p:nvSpPr>
          <p:cNvPr id="197" name="Google Shape;197;p32"/>
          <p:cNvSpPr txBox="1"/>
          <p:nvPr>
            <p:ph idx="1" type="body"/>
          </p:nvPr>
        </p:nvSpPr>
        <p:spPr>
          <a:xfrm>
            <a:off x="40366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Switch 2</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98" name="Google Shape;198;p32"/>
          <p:cNvPicPr preferRelativeResize="0"/>
          <p:nvPr/>
        </p:nvPicPr>
        <p:blipFill>
          <a:blip r:embed="rId4">
            <a:alphaModFix/>
          </a:blip>
          <a:stretch>
            <a:fillRect/>
          </a:stretch>
        </p:blipFill>
        <p:spPr>
          <a:xfrm>
            <a:off x="5211701" y="1340424"/>
            <a:ext cx="2728050" cy="315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Process Optimization and algorithms</a:t>
            </a:r>
            <a:endParaRPr sz="3200"/>
          </a:p>
        </p:txBody>
      </p:sp>
      <p:sp>
        <p:nvSpPr>
          <p:cNvPr id="204" name="Google Shape;204;p33"/>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Smart Meter Sensor</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205" name="Google Shape;205;p33"/>
          <p:cNvPicPr preferRelativeResize="0"/>
          <p:nvPr/>
        </p:nvPicPr>
        <p:blipFill>
          <a:blip r:embed="rId3">
            <a:alphaModFix/>
          </a:blip>
          <a:stretch>
            <a:fillRect/>
          </a:stretch>
        </p:blipFill>
        <p:spPr>
          <a:xfrm>
            <a:off x="1274200" y="1208900"/>
            <a:ext cx="3297800" cy="3715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Storage and Database Implementation  </a:t>
            </a:r>
            <a:endParaRPr sz="3200"/>
          </a:p>
        </p:txBody>
      </p:sp>
      <p:pic>
        <p:nvPicPr>
          <p:cNvPr id="211" name="Google Shape;211;p34"/>
          <p:cNvPicPr preferRelativeResize="0"/>
          <p:nvPr/>
        </p:nvPicPr>
        <p:blipFill>
          <a:blip r:embed="rId3">
            <a:alphaModFix/>
          </a:blip>
          <a:stretch>
            <a:fillRect/>
          </a:stretch>
        </p:blipFill>
        <p:spPr>
          <a:xfrm>
            <a:off x="1893550" y="923825"/>
            <a:ext cx="5356901" cy="3914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Storage and Database Implementation  </a:t>
            </a:r>
            <a:endParaRPr sz="3200"/>
          </a:p>
        </p:txBody>
      </p:sp>
      <p:pic>
        <p:nvPicPr>
          <p:cNvPr id="217" name="Google Shape;217;p35"/>
          <p:cNvPicPr preferRelativeResize="0"/>
          <p:nvPr/>
        </p:nvPicPr>
        <p:blipFill>
          <a:blip r:embed="rId3">
            <a:alphaModFix/>
          </a:blip>
          <a:stretch>
            <a:fillRect/>
          </a:stretch>
        </p:blipFill>
        <p:spPr>
          <a:xfrm>
            <a:off x="1755363" y="884225"/>
            <a:ext cx="5633286" cy="391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Display Of Data from the Database</a:t>
            </a:r>
            <a:endParaRPr sz="3200"/>
          </a:p>
        </p:txBody>
      </p:sp>
      <p:pic>
        <p:nvPicPr>
          <p:cNvPr id="223" name="Google Shape;223;p36"/>
          <p:cNvPicPr preferRelativeResize="0"/>
          <p:nvPr/>
        </p:nvPicPr>
        <p:blipFill rotWithShape="1">
          <a:blip r:embed="rId3">
            <a:alphaModFix/>
          </a:blip>
          <a:srcRect b="35276" l="16516" r="2877" t="20255"/>
          <a:stretch/>
        </p:blipFill>
        <p:spPr>
          <a:xfrm>
            <a:off x="329850" y="1088450"/>
            <a:ext cx="8520600" cy="23581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75800" y="22180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40"/>
              <a:t>Data Analytics </a:t>
            </a:r>
            <a:endParaRPr sz="3740"/>
          </a:p>
        </p:txBody>
      </p:sp>
      <p:pic>
        <p:nvPicPr>
          <p:cNvPr id="229" name="Google Shape;229;p37"/>
          <p:cNvPicPr preferRelativeResize="0"/>
          <p:nvPr/>
        </p:nvPicPr>
        <p:blipFill>
          <a:blip r:embed="rId3">
            <a:alphaModFix amt="42000"/>
          </a:blip>
          <a:stretch>
            <a:fillRect/>
          </a:stretch>
        </p:blipFill>
        <p:spPr>
          <a:xfrm>
            <a:off x="3158325" y="1012200"/>
            <a:ext cx="4968550" cy="336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0" y="-56050"/>
            <a:ext cx="44244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Trends</a:t>
            </a:r>
            <a:r>
              <a:rPr lang="en" sz="2940"/>
              <a:t> in weather sensor data</a:t>
            </a:r>
            <a:endParaRPr sz="2940"/>
          </a:p>
        </p:txBody>
      </p:sp>
      <p:grpSp>
        <p:nvGrpSpPr>
          <p:cNvPr id="235" name="Google Shape;235;p38"/>
          <p:cNvGrpSpPr/>
          <p:nvPr/>
        </p:nvGrpSpPr>
        <p:grpSpPr>
          <a:xfrm>
            <a:off x="134725" y="894753"/>
            <a:ext cx="3969145" cy="4060716"/>
            <a:chOff x="46225" y="651350"/>
            <a:chExt cx="3006700" cy="4182425"/>
          </a:xfrm>
        </p:grpSpPr>
        <p:pic>
          <p:nvPicPr>
            <p:cNvPr id="236" name="Google Shape;236;p38"/>
            <p:cNvPicPr preferRelativeResize="0"/>
            <p:nvPr/>
          </p:nvPicPr>
          <p:blipFill>
            <a:blip r:embed="rId3">
              <a:alphaModFix/>
            </a:blip>
            <a:stretch>
              <a:fillRect/>
            </a:stretch>
          </p:blipFill>
          <p:spPr>
            <a:xfrm>
              <a:off x="46225" y="1943824"/>
              <a:ext cx="3006700" cy="1668451"/>
            </a:xfrm>
            <a:prstGeom prst="rect">
              <a:avLst/>
            </a:prstGeom>
            <a:noFill/>
            <a:ln>
              <a:noFill/>
            </a:ln>
          </p:spPr>
        </p:pic>
        <p:pic>
          <p:nvPicPr>
            <p:cNvPr id="237" name="Google Shape;237;p38"/>
            <p:cNvPicPr preferRelativeResize="0"/>
            <p:nvPr/>
          </p:nvPicPr>
          <p:blipFill>
            <a:blip r:embed="rId4">
              <a:alphaModFix/>
            </a:blip>
            <a:stretch>
              <a:fillRect/>
            </a:stretch>
          </p:blipFill>
          <p:spPr>
            <a:xfrm>
              <a:off x="46225" y="651350"/>
              <a:ext cx="3006700" cy="1102702"/>
            </a:xfrm>
            <a:prstGeom prst="rect">
              <a:avLst/>
            </a:prstGeom>
            <a:noFill/>
            <a:ln>
              <a:noFill/>
            </a:ln>
          </p:spPr>
        </p:pic>
        <p:pic>
          <p:nvPicPr>
            <p:cNvPr id="238" name="Google Shape;238;p38"/>
            <p:cNvPicPr preferRelativeResize="0"/>
            <p:nvPr/>
          </p:nvPicPr>
          <p:blipFill>
            <a:blip r:embed="rId5">
              <a:alphaModFix/>
            </a:blip>
            <a:stretch>
              <a:fillRect/>
            </a:stretch>
          </p:blipFill>
          <p:spPr>
            <a:xfrm>
              <a:off x="46225" y="3726050"/>
              <a:ext cx="3006700" cy="1107725"/>
            </a:xfrm>
            <a:prstGeom prst="rect">
              <a:avLst/>
            </a:prstGeom>
            <a:noFill/>
            <a:ln>
              <a:noFill/>
            </a:ln>
          </p:spPr>
        </p:pic>
      </p:grpSp>
      <p:grpSp>
        <p:nvGrpSpPr>
          <p:cNvPr id="239" name="Google Shape;239;p38"/>
          <p:cNvGrpSpPr/>
          <p:nvPr/>
        </p:nvGrpSpPr>
        <p:grpSpPr>
          <a:xfrm>
            <a:off x="4670367" y="861645"/>
            <a:ext cx="4249864" cy="4182384"/>
            <a:chOff x="4167500" y="581900"/>
            <a:chExt cx="3907202" cy="4421125"/>
          </a:xfrm>
        </p:grpSpPr>
        <p:pic>
          <p:nvPicPr>
            <p:cNvPr id="240" name="Google Shape;240;p38"/>
            <p:cNvPicPr preferRelativeResize="0"/>
            <p:nvPr/>
          </p:nvPicPr>
          <p:blipFill>
            <a:blip r:embed="rId6">
              <a:alphaModFix/>
            </a:blip>
            <a:stretch>
              <a:fillRect/>
            </a:stretch>
          </p:blipFill>
          <p:spPr>
            <a:xfrm>
              <a:off x="4191338" y="2074813"/>
              <a:ext cx="3859505" cy="1464100"/>
            </a:xfrm>
            <a:prstGeom prst="rect">
              <a:avLst/>
            </a:prstGeom>
            <a:noFill/>
            <a:ln>
              <a:noFill/>
            </a:ln>
          </p:spPr>
        </p:pic>
        <p:pic>
          <p:nvPicPr>
            <p:cNvPr id="241" name="Google Shape;241;p38"/>
            <p:cNvPicPr preferRelativeResize="0"/>
            <p:nvPr/>
          </p:nvPicPr>
          <p:blipFill>
            <a:blip r:embed="rId7">
              <a:alphaModFix/>
            </a:blip>
            <a:stretch>
              <a:fillRect/>
            </a:stretch>
          </p:blipFill>
          <p:spPr>
            <a:xfrm>
              <a:off x="4228188" y="581900"/>
              <a:ext cx="3785834" cy="1464100"/>
            </a:xfrm>
            <a:prstGeom prst="rect">
              <a:avLst/>
            </a:prstGeom>
            <a:noFill/>
            <a:ln>
              <a:noFill/>
            </a:ln>
          </p:spPr>
        </p:pic>
        <p:pic>
          <p:nvPicPr>
            <p:cNvPr id="242" name="Google Shape;242;p38"/>
            <p:cNvPicPr preferRelativeResize="0"/>
            <p:nvPr/>
          </p:nvPicPr>
          <p:blipFill>
            <a:blip r:embed="rId8">
              <a:alphaModFix/>
            </a:blip>
            <a:stretch>
              <a:fillRect/>
            </a:stretch>
          </p:blipFill>
          <p:spPr>
            <a:xfrm>
              <a:off x="4167500" y="3538925"/>
              <a:ext cx="3907202" cy="1464100"/>
            </a:xfrm>
            <a:prstGeom prst="rect">
              <a:avLst/>
            </a:prstGeom>
            <a:noFill/>
            <a:ln>
              <a:noFill/>
            </a:ln>
          </p:spPr>
        </p:pic>
      </p:grpSp>
      <p:sp>
        <p:nvSpPr>
          <p:cNvPr id="243" name="Google Shape;243;p38"/>
          <p:cNvSpPr txBox="1"/>
          <p:nvPr/>
        </p:nvSpPr>
        <p:spPr>
          <a:xfrm>
            <a:off x="134725" y="461450"/>
            <a:ext cx="28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Plots of </a:t>
            </a:r>
            <a:r>
              <a:rPr lang="en">
                <a:latin typeface="Open Sans"/>
                <a:ea typeface="Open Sans"/>
                <a:cs typeface="Open Sans"/>
                <a:sym typeface="Open Sans"/>
              </a:rPr>
              <a:t>Time vs </a:t>
            </a:r>
            <a:r>
              <a:rPr lang="en">
                <a:latin typeface="Open Sans"/>
                <a:ea typeface="Open Sans"/>
                <a:cs typeface="Open Sans"/>
                <a:sym typeface="Open Sans"/>
              </a:rPr>
              <a:t>Average Data </a:t>
            </a:r>
            <a:endParaRPr>
              <a:latin typeface="Open Sans"/>
              <a:ea typeface="Open Sans"/>
              <a:cs typeface="Open Sans"/>
              <a:sym typeface="Open Sans"/>
            </a:endParaRPr>
          </a:p>
        </p:txBody>
      </p:sp>
      <p:sp>
        <p:nvSpPr>
          <p:cNvPr id="244" name="Google Shape;244;p38"/>
          <p:cNvSpPr txBox="1"/>
          <p:nvPr/>
        </p:nvSpPr>
        <p:spPr>
          <a:xfrm>
            <a:off x="4870650" y="461450"/>
            <a:ext cx="44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Plots of Date vs Average Data</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Trends in Power Generation Data</a:t>
            </a:r>
            <a:endParaRPr sz="2940"/>
          </a:p>
          <a:p>
            <a:pPr indent="0" lvl="0" marL="0" rtl="0" algn="l">
              <a:spcBef>
                <a:spcPts val="0"/>
              </a:spcBef>
              <a:spcAft>
                <a:spcPts val="0"/>
              </a:spcAft>
              <a:buSzPts val="990"/>
              <a:buNone/>
            </a:pPr>
            <a:r>
              <a:t/>
            </a:r>
            <a:endParaRPr sz="3240"/>
          </a:p>
        </p:txBody>
      </p:sp>
      <p:grpSp>
        <p:nvGrpSpPr>
          <p:cNvPr id="250" name="Google Shape;250;p39"/>
          <p:cNvGrpSpPr/>
          <p:nvPr/>
        </p:nvGrpSpPr>
        <p:grpSpPr>
          <a:xfrm>
            <a:off x="4767251" y="276471"/>
            <a:ext cx="4194024" cy="4676704"/>
            <a:chOff x="4767251" y="276471"/>
            <a:chExt cx="4194024" cy="4676704"/>
          </a:xfrm>
        </p:grpSpPr>
        <p:pic>
          <p:nvPicPr>
            <p:cNvPr id="251" name="Google Shape;251;p39"/>
            <p:cNvPicPr preferRelativeResize="0"/>
            <p:nvPr/>
          </p:nvPicPr>
          <p:blipFill>
            <a:blip r:embed="rId3">
              <a:alphaModFix/>
            </a:blip>
            <a:stretch>
              <a:fillRect/>
            </a:stretch>
          </p:blipFill>
          <p:spPr>
            <a:xfrm>
              <a:off x="4767251" y="276471"/>
              <a:ext cx="4194024" cy="4122599"/>
            </a:xfrm>
            <a:prstGeom prst="rect">
              <a:avLst/>
            </a:prstGeom>
            <a:noFill/>
            <a:ln>
              <a:noFill/>
            </a:ln>
          </p:spPr>
        </p:pic>
        <p:sp>
          <p:nvSpPr>
            <p:cNvPr id="252" name="Google Shape;252;p39"/>
            <p:cNvSpPr txBox="1"/>
            <p:nvPr/>
          </p:nvSpPr>
          <p:spPr>
            <a:xfrm>
              <a:off x="5262675" y="4399075"/>
              <a:ext cx="3438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latin typeface="Open Sans"/>
                  <a:ea typeface="Open Sans"/>
                  <a:cs typeface="Open Sans"/>
                  <a:sym typeface="Open Sans"/>
                </a:rPr>
                <a:t>Daily DC Power Generation During a Period of 1 Month</a:t>
              </a:r>
              <a:endParaRPr i="1" sz="1200" u="sng">
                <a:latin typeface="Open Sans"/>
                <a:ea typeface="Open Sans"/>
                <a:cs typeface="Open Sans"/>
                <a:sym typeface="Open Sans"/>
              </a:endParaRPr>
            </a:p>
          </p:txBody>
        </p:sp>
      </p:grpSp>
      <p:grpSp>
        <p:nvGrpSpPr>
          <p:cNvPr id="253" name="Google Shape;253;p39"/>
          <p:cNvGrpSpPr/>
          <p:nvPr/>
        </p:nvGrpSpPr>
        <p:grpSpPr>
          <a:xfrm>
            <a:off x="461425" y="554875"/>
            <a:ext cx="5956375" cy="2128175"/>
            <a:chOff x="461425" y="554875"/>
            <a:chExt cx="5956375" cy="2128175"/>
          </a:xfrm>
        </p:grpSpPr>
        <p:pic>
          <p:nvPicPr>
            <p:cNvPr id="254" name="Google Shape;254;p39"/>
            <p:cNvPicPr preferRelativeResize="0"/>
            <p:nvPr/>
          </p:nvPicPr>
          <p:blipFill>
            <a:blip r:embed="rId4">
              <a:alphaModFix/>
            </a:blip>
            <a:stretch>
              <a:fillRect/>
            </a:stretch>
          </p:blipFill>
          <p:spPr>
            <a:xfrm>
              <a:off x="461425" y="554875"/>
              <a:ext cx="3927376" cy="1937579"/>
            </a:xfrm>
            <a:prstGeom prst="rect">
              <a:avLst/>
            </a:prstGeom>
            <a:noFill/>
            <a:ln>
              <a:noFill/>
            </a:ln>
          </p:spPr>
        </p:pic>
        <p:sp>
          <p:nvSpPr>
            <p:cNvPr id="255" name="Google Shape;255;p39"/>
            <p:cNvSpPr txBox="1"/>
            <p:nvPr/>
          </p:nvSpPr>
          <p:spPr>
            <a:xfrm>
              <a:off x="1136900" y="2313750"/>
              <a:ext cx="528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Daily Average DC Power Generation</a:t>
              </a:r>
              <a:endParaRPr i="1" sz="1200" u="sng">
                <a:latin typeface="Open Sans"/>
                <a:ea typeface="Open Sans"/>
                <a:cs typeface="Open Sans"/>
                <a:sym typeface="Open Sans"/>
              </a:endParaRPr>
            </a:p>
          </p:txBody>
        </p:sp>
      </p:grpSp>
      <p:grpSp>
        <p:nvGrpSpPr>
          <p:cNvPr id="256" name="Google Shape;256;p39"/>
          <p:cNvGrpSpPr/>
          <p:nvPr/>
        </p:nvGrpSpPr>
        <p:grpSpPr>
          <a:xfrm>
            <a:off x="461425" y="2724075"/>
            <a:ext cx="5910550" cy="2336900"/>
            <a:chOff x="461425" y="2724075"/>
            <a:chExt cx="5910550" cy="2336900"/>
          </a:xfrm>
        </p:grpSpPr>
        <p:pic>
          <p:nvPicPr>
            <p:cNvPr id="257" name="Google Shape;257;p39"/>
            <p:cNvPicPr preferRelativeResize="0"/>
            <p:nvPr/>
          </p:nvPicPr>
          <p:blipFill>
            <a:blip r:embed="rId5">
              <a:alphaModFix/>
            </a:blip>
            <a:stretch>
              <a:fillRect/>
            </a:stretch>
          </p:blipFill>
          <p:spPr>
            <a:xfrm>
              <a:off x="461425" y="2724075"/>
              <a:ext cx="3927374" cy="2128250"/>
            </a:xfrm>
            <a:prstGeom prst="rect">
              <a:avLst/>
            </a:prstGeom>
            <a:noFill/>
            <a:ln>
              <a:noFill/>
            </a:ln>
          </p:spPr>
        </p:pic>
        <p:sp>
          <p:nvSpPr>
            <p:cNvPr id="258" name="Google Shape;258;p39"/>
            <p:cNvSpPr txBox="1"/>
            <p:nvPr/>
          </p:nvSpPr>
          <p:spPr>
            <a:xfrm>
              <a:off x="1091075" y="4691675"/>
              <a:ext cx="528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Average DC Power Generation in a Day</a:t>
              </a:r>
              <a:endParaRPr i="1" sz="1200" u="sng">
                <a:latin typeface="Open Sans"/>
                <a:ea typeface="Open Sans"/>
                <a:cs typeface="Open Sans"/>
                <a:sym typeface="Open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210950" y="171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endParaRPr/>
          </a:p>
        </p:txBody>
      </p:sp>
      <p:grpSp>
        <p:nvGrpSpPr>
          <p:cNvPr id="264" name="Google Shape;264;p40"/>
          <p:cNvGrpSpPr/>
          <p:nvPr/>
        </p:nvGrpSpPr>
        <p:grpSpPr>
          <a:xfrm>
            <a:off x="210945" y="1040548"/>
            <a:ext cx="3998042" cy="3759003"/>
            <a:chOff x="132325" y="1179560"/>
            <a:chExt cx="3845750" cy="3694715"/>
          </a:xfrm>
        </p:grpSpPr>
        <p:pic>
          <p:nvPicPr>
            <p:cNvPr id="265" name="Google Shape;265;p40"/>
            <p:cNvPicPr preferRelativeResize="0"/>
            <p:nvPr/>
          </p:nvPicPr>
          <p:blipFill>
            <a:blip r:embed="rId3">
              <a:alphaModFix/>
            </a:blip>
            <a:stretch>
              <a:fillRect/>
            </a:stretch>
          </p:blipFill>
          <p:spPr>
            <a:xfrm>
              <a:off x="132325" y="1179560"/>
              <a:ext cx="3686275" cy="3201240"/>
            </a:xfrm>
            <a:prstGeom prst="rect">
              <a:avLst/>
            </a:prstGeom>
            <a:noFill/>
            <a:ln>
              <a:noFill/>
            </a:ln>
          </p:spPr>
        </p:pic>
        <p:sp>
          <p:nvSpPr>
            <p:cNvPr id="266" name="Google Shape;266;p40"/>
            <p:cNvSpPr txBox="1"/>
            <p:nvPr/>
          </p:nvSpPr>
          <p:spPr>
            <a:xfrm>
              <a:off x="542475" y="4329775"/>
              <a:ext cx="3435600" cy="54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latin typeface="Open Sans"/>
                  <a:ea typeface="Open Sans"/>
                  <a:cs typeface="Open Sans"/>
                  <a:sym typeface="Open Sans"/>
                </a:rPr>
                <a:t>Cross Correlation Matrix for the Spearman Coefficient</a:t>
              </a:r>
              <a:endParaRPr i="1" sz="1200" u="sng">
                <a:latin typeface="Open Sans"/>
                <a:ea typeface="Open Sans"/>
                <a:cs typeface="Open Sans"/>
                <a:sym typeface="Open Sans"/>
              </a:endParaRPr>
            </a:p>
          </p:txBody>
        </p:sp>
      </p:grpSp>
      <p:grpSp>
        <p:nvGrpSpPr>
          <p:cNvPr id="267" name="Google Shape;267;p40"/>
          <p:cNvGrpSpPr/>
          <p:nvPr/>
        </p:nvGrpSpPr>
        <p:grpSpPr>
          <a:xfrm>
            <a:off x="4371075" y="171975"/>
            <a:ext cx="5463750" cy="4799550"/>
            <a:chOff x="4572000" y="80375"/>
            <a:chExt cx="5463750" cy="4799550"/>
          </a:xfrm>
        </p:grpSpPr>
        <p:pic>
          <p:nvPicPr>
            <p:cNvPr id="268" name="Google Shape;268;p40"/>
            <p:cNvPicPr preferRelativeResize="0"/>
            <p:nvPr/>
          </p:nvPicPr>
          <p:blipFill>
            <a:blip r:embed="rId4">
              <a:alphaModFix/>
            </a:blip>
            <a:stretch>
              <a:fillRect/>
            </a:stretch>
          </p:blipFill>
          <p:spPr>
            <a:xfrm>
              <a:off x="4572000" y="80375"/>
              <a:ext cx="4371150" cy="4371150"/>
            </a:xfrm>
            <a:prstGeom prst="rect">
              <a:avLst/>
            </a:prstGeom>
            <a:noFill/>
            <a:ln>
              <a:noFill/>
            </a:ln>
          </p:spPr>
        </p:pic>
        <p:sp>
          <p:nvSpPr>
            <p:cNvPr id="269" name="Google Shape;269;p40"/>
            <p:cNvSpPr txBox="1"/>
            <p:nvPr/>
          </p:nvSpPr>
          <p:spPr>
            <a:xfrm>
              <a:off x="5876850" y="4510625"/>
              <a:ext cx="415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Cross Correlation Pairplots</a:t>
              </a:r>
              <a:endParaRPr i="1" sz="1200" u="sng">
                <a:latin typeface="Open Sans"/>
                <a:ea typeface="Open Sans"/>
                <a:cs typeface="Open Sans"/>
                <a:sym typeface="Open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1759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endParaRPr/>
          </a:p>
          <a:p>
            <a:pPr indent="0" lvl="0" marL="0" rtl="0" algn="l">
              <a:spcBef>
                <a:spcPts val="0"/>
              </a:spcBef>
              <a:spcAft>
                <a:spcPts val="0"/>
              </a:spcAft>
              <a:buNone/>
            </a:pPr>
            <a:r>
              <a:t/>
            </a:r>
            <a:endParaRPr/>
          </a:p>
        </p:txBody>
      </p:sp>
      <p:grpSp>
        <p:nvGrpSpPr>
          <p:cNvPr id="275" name="Google Shape;275;p41"/>
          <p:cNvGrpSpPr/>
          <p:nvPr/>
        </p:nvGrpSpPr>
        <p:grpSpPr>
          <a:xfrm>
            <a:off x="2828932" y="0"/>
            <a:ext cx="5921333" cy="4912664"/>
            <a:chOff x="2054749" y="180697"/>
            <a:chExt cx="4732902" cy="4782113"/>
          </a:xfrm>
        </p:grpSpPr>
        <p:pic>
          <p:nvPicPr>
            <p:cNvPr id="276" name="Google Shape;276;p41"/>
            <p:cNvPicPr preferRelativeResize="0"/>
            <p:nvPr/>
          </p:nvPicPr>
          <p:blipFill>
            <a:blip r:embed="rId3">
              <a:alphaModFix/>
            </a:blip>
            <a:stretch>
              <a:fillRect/>
            </a:stretch>
          </p:blipFill>
          <p:spPr>
            <a:xfrm>
              <a:off x="4501700" y="2571750"/>
              <a:ext cx="2285950" cy="2391060"/>
            </a:xfrm>
            <a:prstGeom prst="rect">
              <a:avLst/>
            </a:prstGeom>
            <a:noFill/>
            <a:ln>
              <a:noFill/>
            </a:ln>
          </p:spPr>
        </p:pic>
        <p:pic>
          <p:nvPicPr>
            <p:cNvPr id="277" name="Google Shape;277;p41"/>
            <p:cNvPicPr preferRelativeResize="0"/>
            <p:nvPr/>
          </p:nvPicPr>
          <p:blipFill>
            <a:blip r:embed="rId4">
              <a:alphaModFix/>
            </a:blip>
            <a:stretch>
              <a:fillRect/>
            </a:stretch>
          </p:blipFill>
          <p:spPr>
            <a:xfrm>
              <a:off x="2054749" y="180700"/>
              <a:ext cx="2285954" cy="2391050"/>
            </a:xfrm>
            <a:prstGeom prst="rect">
              <a:avLst/>
            </a:prstGeom>
            <a:noFill/>
            <a:ln>
              <a:noFill/>
            </a:ln>
          </p:spPr>
        </p:pic>
        <p:pic>
          <p:nvPicPr>
            <p:cNvPr id="278" name="Google Shape;278;p41"/>
            <p:cNvPicPr preferRelativeResize="0"/>
            <p:nvPr/>
          </p:nvPicPr>
          <p:blipFill>
            <a:blip r:embed="rId5">
              <a:alphaModFix/>
            </a:blip>
            <a:stretch>
              <a:fillRect/>
            </a:stretch>
          </p:blipFill>
          <p:spPr>
            <a:xfrm>
              <a:off x="2054750" y="2571750"/>
              <a:ext cx="2285950" cy="2391038"/>
            </a:xfrm>
            <a:prstGeom prst="rect">
              <a:avLst/>
            </a:prstGeom>
            <a:noFill/>
            <a:ln>
              <a:noFill/>
            </a:ln>
          </p:spPr>
        </p:pic>
        <p:pic>
          <p:nvPicPr>
            <p:cNvPr id="279" name="Google Shape;279;p41"/>
            <p:cNvPicPr preferRelativeResize="0"/>
            <p:nvPr/>
          </p:nvPicPr>
          <p:blipFill>
            <a:blip r:embed="rId6">
              <a:alphaModFix/>
            </a:blip>
            <a:stretch>
              <a:fillRect/>
            </a:stretch>
          </p:blipFill>
          <p:spPr>
            <a:xfrm>
              <a:off x="4501700" y="180697"/>
              <a:ext cx="2285950" cy="2391077"/>
            </a:xfrm>
            <a:prstGeom prst="rect">
              <a:avLst/>
            </a:prstGeom>
            <a:noFill/>
            <a:ln>
              <a:noFill/>
            </a:ln>
          </p:spPr>
        </p:pic>
      </p:grpSp>
      <p:sp>
        <p:nvSpPr>
          <p:cNvPr id="280" name="Google Shape;280;p41"/>
          <p:cNvSpPr txBox="1"/>
          <p:nvPr/>
        </p:nvSpPr>
        <p:spPr>
          <a:xfrm>
            <a:off x="0" y="1136900"/>
            <a:ext cx="2792400" cy="391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434343"/>
                </a:solidFill>
              </a:rPr>
              <a:t>Conclusion based on the correlation of data.</a:t>
            </a:r>
            <a:endParaRPr b="1" u="sng">
              <a:solidFill>
                <a:srgbClr val="434343"/>
              </a:solidFill>
            </a:endParaRPr>
          </a:p>
          <a:p>
            <a:pPr indent="0" lvl="0" marL="0" rtl="0" algn="l">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1.</a:t>
            </a:r>
            <a:r>
              <a:rPr lang="en" sz="1100">
                <a:solidFill>
                  <a:srgbClr val="434343"/>
                </a:solidFill>
              </a:rPr>
              <a:t> The transfer function between dc and ac power is linear.</a:t>
            </a:r>
            <a:endParaRPr sz="1100">
              <a:solidFill>
                <a:srgbClr val="434343"/>
              </a:solidFill>
            </a:endParaRPr>
          </a:p>
          <a:p>
            <a:pPr indent="0" lvl="0" marL="0" rtl="0" algn="ctr">
              <a:lnSpc>
                <a:spcPct val="150000"/>
              </a:lnSpc>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2. </a:t>
            </a:r>
            <a:r>
              <a:rPr lang="en" sz="1100">
                <a:solidFill>
                  <a:srgbClr val="434343"/>
                </a:solidFill>
              </a:rPr>
              <a:t>DC power is indeed influenced by the ambient temperature, by the temperature of the module, by the irradiation and finally by the heat transfer between the module and the air.</a:t>
            </a:r>
            <a:endParaRPr sz="1100">
              <a:solidFill>
                <a:srgbClr val="434343"/>
              </a:solidFill>
            </a:endParaRPr>
          </a:p>
          <a:p>
            <a:pPr indent="0" lvl="0" marL="0" rtl="0" algn="ctr">
              <a:lnSpc>
                <a:spcPct val="150000"/>
              </a:lnSpc>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3. </a:t>
            </a:r>
            <a:r>
              <a:rPr lang="en" sz="1100">
                <a:solidFill>
                  <a:srgbClr val="434343"/>
                </a:solidFill>
              </a:rPr>
              <a:t>Inverters of Plant I lost 90% of their dc power when it convert.</a:t>
            </a:r>
            <a:endParaRPr sz="1100">
              <a:solidFill>
                <a:srgbClr val="434343"/>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30750" y="22180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pic>
        <p:nvPicPr>
          <p:cNvPr id="78" name="Google Shape;78;p15"/>
          <p:cNvPicPr preferRelativeResize="0"/>
          <p:nvPr/>
        </p:nvPicPr>
        <p:blipFill>
          <a:blip r:embed="rId3">
            <a:alphaModFix amt="77000"/>
          </a:blip>
          <a:stretch>
            <a:fillRect/>
          </a:stretch>
        </p:blipFill>
        <p:spPr>
          <a:xfrm>
            <a:off x="2388950" y="0"/>
            <a:ext cx="6755050" cy="5035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618625" y="179175"/>
            <a:ext cx="67050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Prediction</a:t>
            </a:r>
            <a:endParaRPr sz="3640"/>
          </a:p>
        </p:txBody>
      </p:sp>
      <p:sp>
        <p:nvSpPr>
          <p:cNvPr id="286" name="Google Shape;286;p42"/>
          <p:cNvSpPr txBox="1"/>
          <p:nvPr/>
        </p:nvSpPr>
        <p:spPr>
          <a:xfrm>
            <a:off x="618625" y="1041525"/>
            <a:ext cx="7675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3030"/>
                </a:solidFill>
                <a:latin typeface="EB Garamond"/>
                <a:ea typeface="EB Garamond"/>
                <a:cs typeface="EB Garamond"/>
                <a:sym typeface="EB Garamond"/>
              </a:rPr>
              <a:t>Method used : Multiple Linear Regression Machine Learning model</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Parameters used: Module Temperature and Solar Irradiation</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Training data size: 2281</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Test data set size: 978</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Result: 0.84 coefficient of determination (84% accuracy)</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t/>
            </a:r>
            <a:endParaRPr sz="1200">
              <a:latin typeface="EB Garamond"/>
              <a:ea typeface="EB Garamond"/>
              <a:cs typeface="EB Garamond"/>
              <a:sym typeface="EB Garamond"/>
            </a:endParaRPr>
          </a:p>
        </p:txBody>
      </p:sp>
      <p:sp>
        <p:nvSpPr>
          <p:cNvPr id="287" name="Google Shape;287;p42"/>
          <p:cNvSpPr txBox="1"/>
          <p:nvPr/>
        </p:nvSpPr>
        <p:spPr>
          <a:xfrm>
            <a:off x="618625" y="2840025"/>
            <a:ext cx="845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EB Garamond"/>
                <a:ea typeface="EB Garamond"/>
                <a:cs typeface="EB Garamond"/>
                <a:sym typeface="EB Garamond"/>
              </a:rPr>
              <a:t>These predictions can be used;</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predict the DC power generation for hypothetical values of irradiation and module temperature.</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measure the expected level of DC power generation, compare it with the actual DC power generation and use those results as a measure of the performance of the photovoltaic system.</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a:t>
            </a:r>
            <a:r>
              <a:rPr lang="en">
                <a:solidFill>
                  <a:srgbClr val="434343"/>
                </a:solidFill>
                <a:latin typeface="EB Garamond"/>
                <a:ea typeface="EB Garamond"/>
                <a:cs typeface="EB Garamond"/>
                <a:sym typeface="EB Garamond"/>
              </a:rPr>
              <a:t>predict</a:t>
            </a:r>
            <a:r>
              <a:rPr lang="en">
                <a:solidFill>
                  <a:srgbClr val="434343"/>
                </a:solidFill>
                <a:latin typeface="EB Garamond"/>
                <a:ea typeface="EB Garamond"/>
                <a:cs typeface="EB Garamond"/>
                <a:sym typeface="EB Garamond"/>
              </a:rPr>
              <a:t> power generation in the future if the weather sensor data can be predicted ahead of time.</a:t>
            </a:r>
            <a:endParaRPr>
              <a:solidFill>
                <a:srgbClr val="434343"/>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1219500" y="1829575"/>
            <a:ext cx="6705000" cy="11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40"/>
              <a:t>Implementation - Prototyping Level</a:t>
            </a:r>
            <a:endParaRPr sz="36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20950" y="2218050"/>
            <a:ext cx="3728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High-level Overview</a:t>
            </a:r>
            <a:endParaRPr/>
          </a:p>
        </p:txBody>
      </p:sp>
      <p:pic>
        <p:nvPicPr>
          <p:cNvPr id="84" name="Google Shape;84;p16"/>
          <p:cNvPicPr preferRelativeResize="0"/>
          <p:nvPr/>
        </p:nvPicPr>
        <p:blipFill rotWithShape="1">
          <a:blip r:embed="rId3">
            <a:alphaModFix/>
          </a:blip>
          <a:srcRect b="0" l="5616" r="25550" t="0"/>
          <a:stretch/>
        </p:blipFill>
        <p:spPr>
          <a:xfrm>
            <a:off x="3396000" y="223088"/>
            <a:ext cx="5748000" cy="46973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92625"/>
            <a:ext cx="4538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Hybrid Inverter the Black Box</a:t>
            </a:r>
            <a:endParaRPr/>
          </a:p>
        </p:txBody>
      </p:sp>
      <p:sp>
        <p:nvSpPr>
          <p:cNvPr id="90" name="Google Shape;90;p17"/>
          <p:cNvSpPr txBox="1"/>
          <p:nvPr>
            <p:ph idx="1" type="body"/>
          </p:nvPr>
        </p:nvSpPr>
        <p:spPr>
          <a:xfrm>
            <a:off x="311700" y="1113925"/>
            <a:ext cx="4538100" cy="37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Ex - </a:t>
            </a:r>
            <a:r>
              <a:rPr lang="en" sz="1100">
                <a:highlight>
                  <a:schemeClr val="lt1"/>
                </a:highlight>
                <a:latin typeface="Montserrat"/>
                <a:ea typeface="Montserrat"/>
                <a:cs typeface="Montserrat"/>
                <a:sym typeface="Montserrat"/>
              </a:rPr>
              <a:t>GEH5.0-1U-10 Hybrid Inverter </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Inverter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Implementation of Sensors,actuators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and taking Control actions</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happen </a:t>
            </a:r>
            <a:r>
              <a:rPr lang="en" sz="1100">
                <a:highlight>
                  <a:schemeClr val="lt1"/>
                </a:highlight>
                <a:latin typeface="Montserrat"/>
                <a:ea typeface="Montserrat"/>
                <a:cs typeface="Montserrat"/>
                <a:sym typeface="Montserrat"/>
              </a:rPr>
              <a:t>inside</a:t>
            </a:r>
            <a:r>
              <a:rPr lang="en" sz="1100">
                <a:highlight>
                  <a:schemeClr val="lt1"/>
                </a:highlight>
                <a:latin typeface="Montserrat"/>
                <a:ea typeface="Montserrat"/>
                <a:cs typeface="Montserrat"/>
                <a:sym typeface="Montserrat"/>
              </a:rPr>
              <a:t> this box.</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All actions are proprietary</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Normally a Hybrid Inverter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Control the Battery Charger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AC to DC conversion and DC to AC Conversion</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Switching between Battery and the Grid Current</a:t>
            </a:r>
            <a:endParaRPr sz="1100">
              <a:highlight>
                <a:schemeClr val="lt1"/>
              </a:highlight>
              <a:latin typeface="Montserrat"/>
              <a:ea typeface="Montserrat"/>
              <a:cs typeface="Montserrat"/>
              <a:sym typeface="Montserrat"/>
            </a:endParaRPr>
          </a:p>
        </p:txBody>
      </p:sp>
      <p:pic>
        <p:nvPicPr>
          <p:cNvPr id="91" name="Google Shape;91;p17"/>
          <p:cNvPicPr preferRelativeResize="0"/>
          <p:nvPr/>
        </p:nvPicPr>
        <p:blipFill>
          <a:blip r:embed="rId3">
            <a:alphaModFix/>
          </a:blip>
          <a:stretch>
            <a:fillRect/>
          </a:stretch>
        </p:blipFill>
        <p:spPr>
          <a:xfrm>
            <a:off x="5374818" y="14600"/>
            <a:ext cx="3769174" cy="1826450"/>
          </a:xfrm>
          <a:prstGeom prst="rect">
            <a:avLst/>
          </a:prstGeom>
          <a:noFill/>
          <a:ln>
            <a:noFill/>
          </a:ln>
        </p:spPr>
      </p:pic>
      <p:pic>
        <p:nvPicPr>
          <p:cNvPr id="92" name="Google Shape;92;p17"/>
          <p:cNvPicPr preferRelativeResize="0"/>
          <p:nvPr/>
        </p:nvPicPr>
        <p:blipFill rotWithShape="1">
          <a:blip r:embed="rId4">
            <a:alphaModFix/>
          </a:blip>
          <a:srcRect b="0" l="0" r="4589" t="0"/>
          <a:stretch/>
        </p:blipFill>
        <p:spPr>
          <a:xfrm>
            <a:off x="4849650" y="2218675"/>
            <a:ext cx="4243325" cy="2843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74278" l="0" r="0" t="0"/>
          <a:stretch/>
        </p:blipFill>
        <p:spPr>
          <a:xfrm>
            <a:off x="289856" y="1235525"/>
            <a:ext cx="8540150" cy="3393625"/>
          </a:xfrm>
          <a:prstGeom prst="rect">
            <a:avLst/>
          </a:prstGeom>
          <a:noFill/>
          <a:ln>
            <a:noFill/>
          </a:ln>
        </p:spPr>
      </p:pic>
      <p:sp>
        <p:nvSpPr>
          <p:cNvPr id="98" name="Google Shape;98;p18"/>
          <p:cNvSpPr txBox="1"/>
          <p:nvPr>
            <p:ph type="title"/>
          </p:nvPr>
        </p:nvSpPr>
        <p:spPr>
          <a:xfrm>
            <a:off x="209850" y="409000"/>
            <a:ext cx="59076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Design </a:t>
            </a:r>
            <a:endParaRPr/>
          </a:p>
          <a:p>
            <a:pPr indent="0" lvl="0" marL="0" rtl="0" algn="l">
              <a:spcBef>
                <a:spcPts val="0"/>
              </a:spcBef>
              <a:spcAft>
                <a:spcPts val="0"/>
              </a:spcAft>
              <a:buNone/>
            </a:pPr>
            <a:r>
              <a:t/>
            </a:r>
            <a:endParaRPr/>
          </a:p>
        </p:txBody>
      </p:sp>
      <p:sp>
        <p:nvSpPr>
          <p:cNvPr id="99" name="Google Shape;99;p18"/>
          <p:cNvSpPr txBox="1"/>
          <p:nvPr/>
        </p:nvSpPr>
        <p:spPr>
          <a:xfrm>
            <a:off x="209850" y="2649300"/>
            <a:ext cx="8399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 PV Cell </a:t>
            </a:r>
            <a:endParaRPr/>
          </a:p>
        </p:txBody>
      </p:sp>
      <p:sp>
        <p:nvSpPr>
          <p:cNvPr id="105" name="Google Shape;105;p19"/>
          <p:cNvSpPr txBox="1"/>
          <p:nvPr>
            <p:ph idx="1" type="body"/>
          </p:nvPr>
        </p:nvSpPr>
        <p:spPr>
          <a:xfrm>
            <a:off x="311700" y="1266325"/>
            <a:ext cx="8520600" cy="313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Eagle 60M 275-295 Watt MONO CRYSTALLINE MODULE - JKM275M-60V</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Operating Temperature - -40C to +85C</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Power - 275Wp</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Voltage - 31.6v</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Current - 8.71A</a:t>
            </a:r>
            <a:endParaRPr sz="1100">
              <a:highlight>
                <a:schemeClr val="lt1"/>
              </a:highlight>
              <a:latin typeface="Montserrat"/>
              <a:ea typeface="Montserrat"/>
              <a:cs typeface="Montserrat"/>
              <a:sym typeface="Montserrat"/>
            </a:endParaRPr>
          </a:p>
          <a:p>
            <a:pPr indent="457200" lvl="0" marL="0" rtl="0" algn="l">
              <a:spcBef>
                <a:spcPts val="120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a:t>
            </a:r>
            <a:r>
              <a:rPr lang="en" sz="1100" u="sng">
                <a:solidFill>
                  <a:schemeClr val="hlink"/>
                </a:solidFill>
                <a:highlight>
                  <a:schemeClr val="lt1"/>
                </a:highlight>
                <a:latin typeface="Montserrat"/>
                <a:ea typeface="Montserrat"/>
                <a:cs typeface="Montserrat"/>
                <a:sym typeface="Montserrat"/>
                <a:hlinkClick r:id="rId3"/>
              </a:rPr>
              <a:t>http://jinkosolar.com.au/wp-content/uploads/2019/03/Eagle-JKM275-295M-60-V-A2-EN.pdf</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We are using 20 such PV cells therefore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33m</a:t>
            </a:r>
            <a:r>
              <a:rPr baseline="30000" lang="en" sz="1100">
                <a:highlight>
                  <a:schemeClr val="lt1"/>
                </a:highlight>
                <a:latin typeface="Montserrat"/>
                <a:ea typeface="Montserrat"/>
                <a:cs typeface="Montserrat"/>
                <a:sym typeface="Montserrat"/>
              </a:rPr>
              <a:t>2 </a:t>
            </a:r>
            <a:r>
              <a:rPr lang="en" sz="1100">
                <a:highlight>
                  <a:schemeClr val="lt1"/>
                </a:highlight>
                <a:latin typeface="Montserrat"/>
                <a:ea typeface="Montserrat"/>
                <a:cs typeface="Montserrat"/>
                <a:sym typeface="Montserrat"/>
              </a:rPr>
              <a:t> of Module area</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Number of Inverters - 1</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Nominal PV power - 5.5kWp</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Nominal AC power - 5.0kWAC</a:t>
            </a:r>
            <a:endParaRPr sz="1100">
              <a:highlight>
                <a:schemeClr val="lt1"/>
              </a:highlight>
              <a:latin typeface="Montserrat"/>
              <a:ea typeface="Montserrat"/>
              <a:cs typeface="Montserrat"/>
              <a:sym typeface="Montserrat"/>
            </a:endParaRPr>
          </a:p>
        </p:txBody>
      </p:sp>
      <p:pic>
        <p:nvPicPr>
          <p:cNvPr id="106" name="Google Shape;106;p19"/>
          <p:cNvPicPr preferRelativeResize="0"/>
          <p:nvPr/>
        </p:nvPicPr>
        <p:blipFill>
          <a:blip r:embed="rId4">
            <a:alphaModFix/>
          </a:blip>
          <a:stretch>
            <a:fillRect/>
          </a:stretch>
        </p:blipFill>
        <p:spPr>
          <a:xfrm>
            <a:off x="7293065" y="91050"/>
            <a:ext cx="1580085" cy="2399050"/>
          </a:xfrm>
          <a:prstGeom prst="rect">
            <a:avLst/>
          </a:prstGeom>
          <a:noFill/>
          <a:ln>
            <a:noFill/>
          </a:ln>
        </p:spPr>
      </p:pic>
      <p:pic>
        <p:nvPicPr>
          <p:cNvPr id="107" name="Google Shape;107;p19"/>
          <p:cNvPicPr preferRelativeResize="0"/>
          <p:nvPr/>
        </p:nvPicPr>
        <p:blipFill rotWithShape="1">
          <a:blip r:embed="rId5">
            <a:alphaModFix/>
          </a:blip>
          <a:srcRect b="0" l="12908" r="8524" t="9453"/>
          <a:stretch/>
        </p:blipFill>
        <p:spPr>
          <a:xfrm>
            <a:off x="7205462" y="2643200"/>
            <a:ext cx="1755300" cy="226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 Battery Pack </a:t>
            </a:r>
            <a:endParaRPr/>
          </a:p>
        </p:txBody>
      </p:sp>
      <p:sp>
        <p:nvSpPr>
          <p:cNvPr id="113" name="Google Shape;113;p20"/>
          <p:cNvSpPr txBox="1"/>
          <p:nvPr>
            <p:ph idx="1" type="body"/>
          </p:nvPr>
        </p:nvSpPr>
        <p:spPr>
          <a:xfrm>
            <a:off x="311700" y="1266325"/>
            <a:ext cx="8520600" cy="31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Tesla Li-Ion Battery </a:t>
            </a:r>
            <a:endParaRPr sz="1100">
              <a:highlight>
                <a:schemeClr val="lt1"/>
              </a:highlight>
              <a:latin typeface="Montserrat"/>
              <a:ea typeface="Montserrat"/>
              <a:cs typeface="Montserrat"/>
              <a:sym typeface="Montserrat"/>
            </a:endParaRPr>
          </a:p>
          <a:p>
            <a:pPr indent="457200" lvl="0" marL="0" rtl="0" algn="l">
              <a:spcBef>
                <a:spcPts val="1200"/>
              </a:spcBef>
              <a:spcAft>
                <a:spcPts val="0"/>
              </a:spcAft>
              <a:buNone/>
            </a:pPr>
            <a:r>
              <a:rPr lang="en" sz="1100">
                <a:highlight>
                  <a:schemeClr val="lt1"/>
                </a:highlight>
                <a:latin typeface="Montserrat"/>
                <a:ea typeface="Montserrat"/>
                <a:cs typeface="Montserrat"/>
                <a:sym typeface="Montserrat"/>
              </a:rPr>
              <a:t>Operating Voltage - 50.4v</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Weight - 97 kg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Number of Cycles - 1475 Cycles</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Stored Energy - 5.4kWh.</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Charging Time Duration on Full Sun Conditions - 2 hours</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In our Implementation We are using two cells in Series, Therefore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Weight - 194 Kg</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Stored Energy - 10.8kWh </a:t>
            </a:r>
            <a:endParaRPr sz="1100">
              <a:highlight>
                <a:schemeClr val="lt1"/>
              </a:highlight>
              <a:latin typeface="Montserrat"/>
              <a:ea typeface="Montserrat"/>
              <a:cs typeface="Montserrat"/>
              <a:sym typeface="Montserrat"/>
            </a:endParaRPr>
          </a:p>
        </p:txBody>
      </p:sp>
      <p:pic>
        <p:nvPicPr>
          <p:cNvPr id="114" name="Google Shape;114;p20"/>
          <p:cNvPicPr preferRelativeResize="0"/>
          <p:nvPr/>
        </p:nvPicPr>
        <p:blipFill>
          <a:blip r:embed="rId3">
            <a:alphaModFix/>
          </a:blip>
          <a:stretch>
            <a:fillRect/>
          </a:stretch>
        </p:blipFill>
        <p:spPr>
          <a:xfrm>
            <a:off x="6362023" y="1219200"/>
            <a:ext cx="1867575" cy="237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09850" y="409000"/>
            <a:ext cx="59076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 MPPT Charge Controller</a:t>
            </a:r>
            <a:endParaRPr/>
          </a:p>
          <a:p>
            <a:pPr indent="0" lvl="0" marL="0" rtl="0" algn="l">
              <a:spcBef>
                <a:spcPts val="0"/>
              </a:spcBef>
              <a:spcAft>
                <a:spcPts val="0"/>
              </a:spcAft>
              <a:buNone/>
            </a:pPr>
            <a:r>
              <a:t/>
            </a:r>
            <a:endParaRPr/>
          </a:p>
        </p:txBody>
      </p:sp>
      <p:sp>
        <p:nvSpPr>
          <p:cNvPr id="120" name="Google Shape;120;p21"/>
          <p:cNvSpPr txBox="1"/>
          <p:nvPr>
            <p:ph idx="1" type="body"/>
          </p:nvPr>
        </p:nvSpPr>
        <p:spPr>
          <a:xfrm>
            <a:off x="311700" y="1347300"/>
            <a:ext cx="5637900" cy="3132300"/>
          </a:xfrm>
          <a:prstGeom prst="rect">
            <a:avLst/>
          </a:prstGeom>
          <a:ln>
            <a:noFill/>
          </a:ln>
        </p:spPr>
        <p:txBody>
          <a:bodyPr anchorCtr="0" anchor="t" bIns="91425" lIns="91425" spcFirstLastPara="1" rIns="91425" wrap="square" tIns="91425">
            <a:normAutofit/>
          </a:bodyPr>
          <a:lstStyle/>
          <a:p>
            <a:pPr indent="0" lvl="0" marL="0" rtl="0" algn="l">
              <a:spcBef>
                <a:spcPts val="1000"/>
              </a:spcBef>
              <a:spcAft>
                <a:spcPts val="0"/>
              </a:spcAft>
              <a:buNone/>
            </a:pPr>
            <a:r>
              <a:rPr lang="en" sz="1100">
                <a:solidFill>
                  <a:srgbClr val="222222"/>
                </a:solidFill>
                <a:highlight>
                  <a:srgbClr val="FFFFFF"/>
                </a:highlight>
                <a:latin typeface="Montserrat"/>
                <a:ea typeface="Montserrat"/>
                <a:cs typeface="Montserrat"/>
                <a:sym typeface="Montserrat"/>
              </a:rPr>
              <a:t>Solar charge controller (SCC) with MPPT </a:t>
            </a:r>
            <a:r>
              <a:rPr lang="en" sz="1100">
                <a:solidFill>
                  <a:srgbClr val="000000"/>
                </a:solidFill>
                <a:latin typeface="Montserrat"/>
                <a:ea typeface="Montserrat"/>
                <a:cs typeface="Montserrat"/>
                <a:sym typeface="Montserrat"/>
              </a:rPr>
              <a:t>consists of DC-DC Converter and MPPT algorithm. </a:t>
            </a:r>
            <a:endParaRPr sz="1100">
              <a:solidFill>
                <a:srgbClr val="000000"/>
              </a:solidFill>
              <a:latin typeface="Montserrat"/>
              <a:ea typeface="Montserrat"/>
              <a:cs typeface="Montserrat"/>
              <a:sym typeface="Montserrat"/>
            </a:endParaRPr>
          </a:p>
          <a:p>
            <a:pPr indent="0" lvl="0" marL="0" rtl="0" algn="l">
              <a:spcBef>
                <a:spcPts val="1000"/>
              </a:spcBef>
              <a:spcAft>
                <a:spcPts val="0"/>
              </a:spcAft>
              <a:buNone/>
            </a:pPr>
            <a:r>
              <a:rPr lang="en" sz="1100">
                <a:solidFill>
                  <a:srgbClr val="000000"/>
                </a:solidFill>
                <a:latin typeface="Montserrat"/>
                <a:ea typeface="Montserrat"/>
                <a:cs typeface="Montserrat"/>
                <a:sym typeface="Montserrat"/>
              </a:rPr>
              <a:t>It </a:t>
            </a:r>
            <a:r>
              <a:rPr lang="en" sz="1100">
                <a:solidFill>
                  <a:srgbClr val="222222"/>
                </a:solidFill>
                <a:highlight>
                  <a:srgbClr val="FFFFFF"/>
                </a:highlight>
                <a:latin typeface="Montserrat"/>
                <a:ea typeface="Montserrat"/>
                <a:cs typeface="Montserrat"/>
                <a:sym typeface="Montserrat"/>
              </a:rPr>
              <a:t>utilizes the output of the PV panel (i.e., the voltage and current) to produce the pulse width modulation (PWM) signal to control the </a:t>
            </a:r>
            <a:r>
              <a:rPr lang="en" sz="1100">
                <a:solidFill>
                  <a:srgbClr val="212121"/>
                </a:solidFill>
                <a:highlight>
                  <a:srgbClr val="FFFFFF"/>
                </a:highlight>
                <a:latin typeface="Montserrat"/>
                <a:ea typeface="Montserrat"/>
                <a:cs typeface="Montserrat"/>
                <a:sym typeface="Montserrat"/>
              </a:rPr>
              <a:t>boost converter’s</a:t>
            </a:r>
            <a:r>
              <a:rPr lang="en" sz="1100">
                <a:solidFill>
                  <a:srgbClr val="212121"/>
                </a:solidFill>
                <a:highlight>
                  <a:srgbClr val="FFFFFF"/>
                </a:highlight>
                <a:latin typeface="Montserrat"/>
                <a:ea typeface="Montserrat"/>
                <a:cs typeface="Montserrat"/>
                <a:sym typeface="Montserrat"/>
              </a:rPr>
              <a:t> </a:t>
            </a:r>
            <a:r>
              <a:rPr lang="en" sz="1100">
                <a:solidFill>
                  <a:srgbClr val="222222"/>
                </a:solidFill>
                <a:highlight>
                  <a:srgbClr val="FFFFFF"/>
                </a:highlight>
                <a:latin typeface="Montserrat"/>
                <a:ea typeface="Montserrat"/>
                <a:cs typeface="Montserrat"/>
                <a:sym typeface="Montserrat"/>
              </a:rPr>
              <a:t>output.</a:t>
            </a:r>
            <a:endParaRPr sz="1100">
              <a:solidFill>
                <a:srgbClr val="222222"/>
              </a:solidFill>
              <a:highlight>
                <a:srgbClr val="FFFFFF"/>
              </a:highlight>
              <a:latin typeface="Montserrat"/>
              <a:ea typeface="Montserrat"/>
              <a:cs typeface="Montserrat"/>
              <a:sym typeface="Montserrat"/>
            </a:endParaRPr>
          </a:p>
          <a:p>
            <a:pPr indent="0" lvl="0" marL="0" rtl="0" algn="l">
              <a:spcBef>
                <a:spcPts val="1000"/>
              </a:spcBef>
              <a:spcAft>
                <a:spcPts val="0"/>
              </a:spcAft>
              <a:buNone/>
            </a:pPr>
            <a:r>
              <a:rPr lang="en" sz="1100">
                <a:solidFill>
                  <a:srgbClr val="222222"/>
                </a:solidFill>
                <a:highlight>
                  <a:srgbClr val="FFFFFF"/>
                </a:highlight>
                <a:latin typeface="Montserrat"/>
                <a:ea typeface="Montserrat"/>
                <a:cs typeface="Montserrat"/>
                <a:sym typeface="Montserrat"/>
              </a:rPr>
              <a:t>MPPT-SCC can transfer more than 90% of the PV panel power to the battery.</a:t>
            </a:r>
            <a:r>
              <a:rPr lang="en"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0" lvl="0" marL="0" rtl="0" algn="l">
              <a:spcBef>
                <a:spcPts val="1000"/>
              </a:spcBef>
              <a:spcAft>
                <a:spcPts val="0"/>
              </a:spcAft>
              <a:buNone/>
            </a:pPr>
            <a:r>
              <a:rPr lang="en" sz="1100">
                <a:solidFill>
                  <a:srgbClr val="000000"/>
                </a:solidFill>
                <a:latin typeface="Montserrat"/>
                <a:ea typeface="Montserrat"/>
                <a:cs typeface="Montserrat"/>
                <a:sym typeface="Montserrat"/>
              </a:rPr>
              <a:t>To connect a battery with a different operating voltage in comparison to the MPP of the panel, a buck converter must be used </a:t>
            </a:r>
            <a:endParaRPr sz="1100">
              <a:solidFill>
                <a:srgbClr val="000000"/>
              </a:solidFill>
              <a:latin typeface="Montserrat"/>
              <a:ea typeface="Montserrat"/>
              <a:cs typeface="Montserrat"/>
              <a:sym typeface="Montserrat"/>
            </a:endParaRPr>
          </a:p>
        </p:txBody>
      </p:sp>
      <p:pic>
        <p:nvPicPr>
          <p:cNvPr id="121" name="Google Shape;121;p21"/>
          <p:cNvPicPr preferRelativeResize="0"/>
          <p:nvPr/>
        </p:nvPicPr>
        <p:blipFill>
          <a:blip r:embed="rId3">
            <a:alphaModFix/>
          </a:blip>
          <a:stretch>
            <a:fillRect/>
          </a:stretch>
        </p:blipFill>
        <p:spPr>
          <a:xfrm>
            <a:off x="6269850" y="1600200"/>
            <a:ext cx="2333625" cy="194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